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9" r:id="rId4"/>
  </p:sldMasterIdLst>
  <p:notesMasterIdLst>
    <p:notesMasterId r:id="rId46"/>
  </p:notesMasterIdLst>
  <p:handoutMasterIdLst>
    <p:handoutMasterId r:id="rId47"/>
  </p:handoutMasterIdLst>
  <p:sldIdLst>
    <p:sldId id="289" r:id="rId5"/>
    <p:sldId id="392" r:id="rId6"/>
    <p:sldId id="258" r:id="rId7"/>
    <p:sldId id="290" r:id="rId8"/>
    <p:sldId id="357" r:id="rId9"/>
    <p:sldId id="358" r:id="rId10"/>
    <p:sldId id="368" r:id="rId11"/>
    <p:sldId id="378" r:id="rId12"/>
    <p:sldId id="380" r:id="rId13"/>
    <p:sldId id="379" r:id="rId14"/>
    <p:sldId id="381" r:id="rId15"/>
    <p:sldId id="385" r:id="rId16"/>
    <p:sldId id="373" r:id="rId17"/>
    <p:sldId id="369" r:id="rId18"/>
    <p:sldId id="272" r:id="rId19"/>
    <p:sldId id="377" r:id="rId20"/>
    <p:sldId id="264" r:id="rId21"/>
    <p:sldId id="386" r:id="rId22"/>
    <p:sldId id="387" r:id="rId23"/>
    <p:sldId id="278" r:id="rId24"/>
    <p:sldId id="295" r:id="rId25"/>
    <p:sldId id="388" r:id="rId26"/>
    <p:sldId id="372" r:id="rId27"/>
    <p:sldId id="382" r:id="rId28"/>
    <p:sldId id="279" r:id="rId29"/>
    <p:sldId id="280" r:id="rId30"/>
    <p:sldId id="282" r:id="rId31"/>
    <p:sldId id="267" r:id="rId32"/>
    <p:sldId id="281" r:id="rId33"/>
    <p:sldId id="365" r:id="rId34"/>
    <p:sldId id="359" r:id="rId35"/>
    <p:sldId id="389" r:id="rId36"/>
    <p:sldId id="390" r:id="rId37"/>
    <p:sldId id="391" r:id="rId38"/>
    <p:sldId id="384" r:id="rId39"/>
    <p:sldId id="376" r:id="rId40"/>
    <p:sldId id="284" r:id="rId41"/>
    <p:sldId id="285" r:id="rId42"/>
    <p:sldId id="288" r:id="rId43"/>
    <p:sldId id="374" r:id="rId44"/>
    <p:sldId id="375"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8" autoAdjust="0"/>
    <p:restoredTop sz="85749" autoAdjust="0"/>
  </p:normalViewPr>
  <p:slideViewPr>
    <p:cSldViewPr>
      <p:cViewPr varScale="1">
        <p:scale>
          <a:sx n="113" d="100"/>
          <a:sy n="113" d="100"/>
        </p:scale>
        <p:origin x="63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Data Science Life Cycle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A7-40B5-AEF1-CD8941DAC9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A7-40B5-AEF1-CD8941DAC9B9}"/>
              </c:ext>
            </c:extLst>
          </c:dPt>
          <c:dPt>
            <c:idx val="2"/>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A7-40B5-AEF1-CD8941DAC9B9}"/>
              </c:ext>
            </c:extLst>
          </c:dPt>
          <c:dPt>
            <c:idx val="3"/>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A7-40B5-AEF1-CD8941DAC9B9}"/>
              </c:ext>
            </c:extLst>
          </c:dPt>
          <c:dPt>
            <c:idx val="4"/>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EDA7-40B5-AEF1-CD8941DAC9B9}"/>
              </c:ext>
            </c:extLst>
          </c:dPt>
          <c:dPt>
            <c:idx val="5"/>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EDA7-40B5-AEF1-CD8941DAC9B9}"/>
              </c:ext>
            </c:extLst>
          </c:dPt>
          <c:dPt>
            <c:idx val="6"/>
            <c:bubble3D val="0"/>
            <c:spPr>
              <a:solidFill>
                <a:schemeClr val="accent1">
                  <a:lumMod val="80000"/>
                  <a:lumOff val="2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EDA7-40B5-AEF1-CD8941DAC9B9}"/>
              </c:ext>
            </c:extLst>
          </c:dPt>
          <c:dLbls>
            <c:dLbl>
              <c:idx val="0"/>
              <c:layout>
                <c:manualLayout>
                  <c:x val="1.7857142857142863E-2"/>
                  <c:y val="-1.5217391304347867E-2"/>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6848952474690665"/>
                      <c:h val="0.11871739130434783"/>
                    </c:manualLayout>
                  </c15:layout>
                </c:ext>
                <c:ext xmlns:c16="http://schemas.microsoft.com/office/drawing/2014/chart" uri="{C3380CC4-5D6E-409C-BE32-E72D297353CC}">
                  <c16:uniqueId val="{00000001-EDA7-40B5-AEF1-CD8941DAC9B9}"/>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3-EDA7-40B5-AEF1-CD8941DAC9B9}"/>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5-EDA7-40B5-AEF1-CD8941DAC9B9}"/>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7-EDA7-40B5-AEF1-CD8941DAC9B9}"/>
                </c:ext>
              </c:extLst>
            </c:dLbl>
            <c:dLbl>
              <c:idx val="4"/>
              <c:layout>
                <c:manualLayout>
                  <c:x val="0"/>
                  <c:y val="-9.7087378640776691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13339869281045752"/>
                      <c:h val="0.12769417475728156"/>
                    </c:manualLayout>
                  </c15:layout>
                </c:ext>
                <c:ext xmlns:c16="http://schemas.microsoft.com/office/drawing/2014/chart" uri="{C3380CC4-5D6E-409C-BE32-E72D297353CC}">
                  <c16:uniqueId val="{00000009-EDA7-40B5-AEF1-CD8941DAC9B9}"/>
                </c:ext>
              </c:extLst>
            </c:dLbl>
            <c:dLbl>
              <c:idx val="5"/>
              <c:layout>
                <c:manualLayout>
                  <c:x val="3.720296681664792E-3"/>
                  <c:y val="3.2609551523450978E-3"/>
                </c:manualLayout>
              </c:layout>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1738095238095236"/>
                      <c:h val="0.10236956521739132"/>
                    </c:manualLayout>
                  </c15:layout>
                </c:ext>
                <c:ext xmlns:c16="http://schemas.microsoft.com/office/drawing/2014/chart" uri="{C3380CC4-5D6E-409C-BE32-E72D297353CC}">
                  <c16:uniqueId val="{0000000B-EDA7-40B5-AEF1-CD8941DAC9B9}"/>
                </c:ext>
              </c:extLst>
            </c:dLbl>
            <c:dLbl>
              <c:idx val="6"/>
              <c:layout>
                <c:manualLayout>
                  <c:x val="7.440534776902887E-3"/>
                  <c:y val="-1.9565217391304349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lt1"/>
                        </a:solidFill>
                        <a:latin typeface="+mn-lt"/>
                        <a:ea typeface="+mn-ea"/>
                        <a:cs typeface="+mn-cs"/>
                      </a:defRPr>
                    </a:pPr>
                    <a:r>
                      <a:rPr lang="en-US" dirty="0"/>
                      <a:t>Comms.</a:t>
                    </a:r>
                  </a:p>
                </c:rich>
              </c:tx>
              <c:spPr>
                <a:noFill/>
                <a:ln>
                  <a:noFill/>
                </a:ln>
                <a:effectLst/>
              </c:spPr>
              <c:showLegendKey val="0"/>
              <c:showVal val="0"/>
              <c:showCatName val="1"/>
              <c:showSerName val="0"/>
              <c:showPercent val="0"/>
              <c:showBubbleSize val="0"/>
              <c:extLst>
                <c:ext xmlns:c15="http://schemas.microsoft.com/office/drawing/2012/chart" uri="{CE6537A1-D6FC-4f65-9D91-7224C49458BB}">
                  <c15:layout>
                    <c:manualLayout>
                      <c:w val="0.2152157152230971"/>
                      <c:h val="0.11871739130434783"/>
                    </c:manualLayout>
                  </c15:layout>
                </c:ext>
                <c:ext xmlns:c16="http://schemas.microsoft.com/office/drawing/2014/chart" uri="{C3380CC4-5D6E-409C-BE32-E72D297353CC}">
                  <c16:uniqueId val="{0000000D-EDA7-40B5-AEF1-CD8941DAC9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extLst>
          </c:dLbls>
          <c:cat>
            <c:strRef>
              <c:f>Sheet1!$A$2:$A$8</c:f>
              <c:strCache>
                <c:ptCount val="7"/>
                <c:pt idx="0">
                  <c:v>Business Understanding</c:v>
                </c:pt>
                <c:pt idx="1">
                  <c:v>Data Mining</c:v>
                </c:pt>
                <c:pt idx="2">
                  <c:v>Data Cleaning</c:v>
                </c:pt>
                <c:pt idx="3">
                  <c:v>Data Exploration</c:v>
                </c:pt>
                <c:pt idx="4">
                  <c:v>Feature Engineering</c:v>
                </c:pt>
                <c:pt idx="5">
                  <c:v>Modeling Building</c:v>
                </c:pt>
                <c:pt idx="6">
                  <c:v>Communications</c:v>
                </c:pt>
              </c:strCache>
            </c:strRef>
          </c:cat>
          <c:val>
            <c:numRef>
              <c:f>Sheet1!$B$2:$B$8</c:f>
              <c:numCache>
                <c:formatCode>General</c:formatCode>
                <c:ptCount val="7"/>
                <c:pt idx="0">
                  <c:v>14.2</c:v>
                </c:pt>
                <c:pt idx="1">
                  <c:v>14.2</c:v>
                </c:pt>
                <c:pt idx="2">
                  <c:v>14.2</c:v>
                </c:pt>
                <c:pt idx="3">
                  <c:v>14.2</c:v>
                </c:pt>
                <c:pt idx="4">
                  <c:v>14.2</c:v>
                </c:pt>
                <c:pt idx="5">
                  <c:v>14.2</c:v>
                </c:pt>
                <c:pt idx="6">
                  <c:v>14.2</c:v>
                </c:pt>
              </c:numCache>
            </c:numRef>
          </c:val>
          <c:extLst>
            <c:ext xmlns:c16="http://schemas.microsoft.com/office/drawing/2014/chart" uri="{C3380CC4-5D6E-409C-BE32-E72D297353CC}">
              <c16:uniqueId val="{0000000E-EDA7-40B5-AEF1-CD8941DAC9B9}"/>
            </c:ext>
          </c:extLst>
        </c:ser>
        <c:dLbls>
          <c:showLegendKey val="0"/>
          <c:showVal val="0"/>
          <c:showCatName val="0"/>
          <c:showSerName val="0"/>
          <c:showPercent val="1"/>
          <c:showBubbleSize val="0"/>
          <c:showLeaderLines val="0"/>
        </c:dLbls>
        <c:firstSliceAng val="0"/>
        <c:holeSize val="50"/>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0.57457</cdr:x>
      <cdr:y>0.2809</cdr:y>
    </cdr:from>
    <cdr:to>
      <cdr:x>0.61293</cdr:x>
      <cdr:y>0.35465</cdr:y>
    </cdr:to>
    <cdr:sp macro="" textlink="">
      <cdr:nvSpPr>
        <cdr:cNvPr id="3" name="Rectangle 2"/>
        <cdr:cNvSpPr/>
      </cdr:nvSpPr>
      <cdr:spPr>
        <a:xfrm xmlns:a="http://schemas.openxmlformats.org/drawingml/2006/main">
          <a:off x="4903633" y="1640989"/>
          <a:ext cx="327334" cy="430887"/>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scene3d>
            <a:camera prst="orthographicFront"/>
            <a:lightRig rig="soft" dir="t">
              <a:rot lat="0" lon="0" rev="15600000"/>
            </a:lightRig>
          </a:scene3d>
          <a:sp3d extrusionH="57150" prstMaterial="softEdge">
            <a:bevelT w="25400" h="38100"/>
          </a:sp3d>
        </a:bodyPr>
        <a:lstStyle xmlns:a="http://schemas.openxmlformats.org/drawingml/2006/main"/>
        <a:p xmlns:a="http://schemas.openxmlformats.org/drawingml/2006/main">
          <a:pPr algn="ctr"/>
          <a:r>
            <a:rPr lang="en-US" sz="2200" b="1" cap="none" spc="0" dirty="0">
              <a:ln/>
              <a:solidFill>
                <a:schemeClr val="accent4"/>
              </a:solidFill>
              <a:effectLst/>
            </a:rPr>
            <a:t>1</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8/27/2019</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8/27/2019</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71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06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44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8958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339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8364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9359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820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203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16" y="1"/>
            <a:ext cx="7886700" cy="731520"/>
          </a:xfrm>
        </p:spPr>
        <p:txBody>
          <a:bodyPr>
            <a:normAutofit/>
          </a:bodyPr>
          <a:lstStyle>
            <a:lvl1pPr>
              <a:defRPr sz="2100" b="1"/>
            </a:lvl1pPr>
          </a:lstStyle>
          <a:p>
            <a:r>
              <a:rPr lang="en-US" dirty="0"/>
              <a:t>Click to edit Master title style</a:t>
            </a:r>
          </a:p>
        </p:txBody>
      </p:sp>
      <p:sp>
        <p:nvSpPr>
          <p:cNvPr id="3" name="Content Placeholder 2"/>
          <p:cNvSpPr>
            <a:spLocks noGrp="1"/>
          </p:cNvSpPr>
          <p:nvPr>
            <p:ph idx="1"/>
          </p:nvPr>
        </p:nvSpPr>
        <p:spPr>
          <a:xfrm>
            <a:off x="60416" y="1066868"/>
            <a:ext cx="7886700" cy="4351338"/>
          </a:xfrm>
        </p:spPr>
        <p:txBody>
          <a:bodyPr/>
          <a:lstStyle>
            <a:lvl1pPr marL="171450" indent="-171450">
              <a:buFont typeface="Wingdings" panose="05000000000000000000" pitchFamily="2" charset="2"/>
              <a:buChar char="Ø"/>
              <a:defRPr/>
            </a:lvl1pPr>
            <a:lvl2pPr marL="514350" indent="-171450">
              <a:buFont typeface="Wingdings" panose="05000000000000000000" pitchFamily="2" charset="2"/>
              <a:buChar char="v"/>
              <a:defRPr/>
            </a:lvl2pPr>
            <a:lvl3pPr marL="857250" indent="-171450">
              <a:buFont typeface="Wingdings" panose="05000000000000000000" pitchFamily="2" charset="2"/>
              <a:buChar char="Ø"/>
              <a:defRPr/>
            </a:lvl3pPr>
            <a:lvl4pPr marL="1200150" indent="-171450">
              <a:buFont typeface="Wingdings" panose="05000000000000000000" pitchFamily="2" charset="2"/>
              <a:buChar char="v"/>
              <a:defRPr/>
            </a:lvl4pPr>
            <a:lvl5pPr marL="1543050" indent="-17145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30033" y="6356351"/>
            <a:ext cx="20574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a:p>
        </p:txBody>
      </p:sp>
    </p:spTree>
    <p:extLst>
      <p:ext uri="{BB962C8B-B14F-4D97-AF65-F5344CB8AC3E}">
        <p14:creationId xmlns:p14="http://schemas.microsoft.com/office/powerpoint/2010/main" val="1265166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2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600201"/>
            <a:ext cx="8229600" cy="496763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2" y="6333135"/>
            <a:ext cx="548699" cy="524519"/>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01068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46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409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8/27/2019</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9" name="Picture 8">
            <a:extLst>
              <a:ext uri="{FF2B5EF4-FFF2-40B4-BE49-F238E27FC236}">
                <a16:creationId xmlns:a16="http://schemas.microsoft.com/office/drawing/2014/main" id="{90330841-97EE-4E35-81AB-42D57A25F1A6}"/>
              </a:ext>
            </a:extLst>
          </p:cNvPr>
          <p:cNvPicPr>
            <a:picLocks noChangeAspect="1"/>
          </p:cNvPicPr>
          <p:nvPr userDrawn="1"/>
        </p:nvPicPr>
        <p:blipFill>
          <a:blip r:embed="rId16"/>
          <a:stretch>
            <a:fillRect/>
          </a:stretch>
        </p:blipFill>
        <p:spPr>
          <a:xfrm>
            <a:off x="6985902" y="6172200"/>
            <a:ext cx="1624698" cy="692149"/>
          </a:xfrm>
          <a:prstGeom prst="rect">
            <a:avLst/>
          </a:prstGeom>
        </p:spPr>
      </p:pic>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stirrup.com/2017/07/01/whats-wrong-with-crisp-dm-and-is-there-an-alternative/" TargetMode="Externa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kaggle.com/surveys/2017"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smartsheet.com/blog/demystifying-5-phases-project-management" TargetMode="External"/><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ovaVolunteer/Practice_Application_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honingds.com/blog/intro-to-data-science/"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udeep.co/data-science/Understanding-the-Data-Science-Lifecycle/" TargetMode="Externa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CRISP-DM-process-model_fig3_261307514"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0"/>
            <a:ext cx="9067800" cy="22860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Overview and Data Science or Science of Data</a:t>
            </a:r>
            <a:endParaRPr lang="en-US" sz="1100" b="1" dirty="0">
              <a:solidFill>
                <a:srgbClr val="002060"/>
              </a:solidFill>
              <a:latin typeface="Times New Roman" panose="02020603050405020304" pitchFamily="18" charset="0"/>
              <a:cs typeface="Times New Roman" panose="02020603050405020304" pitchFamily="18" charset="0"/>
            </a:endParaRPr>
          </a:p>
          <a:p>
            <a:pPr algn="ctr"/>
            <a:r>
              <a:rPr lang="en-US" sz="1800" b="1" dirty="0">
                <a:solidFill>
                  <a:srgbClr val="002060"/>
                </a:solidFill>
                <a:latin typeface="Times New Roman" panose="02020603050405020304" pitchFamily="18" charset="0"/>
                <a:cs typeface="Times New Roman" panose="02020603050405020304" pitchFamily="18" charset="0"/>
              </a:rPr>
              <a:t>Brian Wright, PhD </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a:p>
            <a:pPr algn="ctr"/>
            <a:r>
              <a:rPr lang="en-US" sz="1800" b="1" dirty="0">
                <a:solidFill>
                  <a:srgbClr val="002060"/>
                </a:solidFill>
                <a:latin typeface="Times New Roman" panose="02020603050405020304" pitchFamily="18" charset="0"/>
                <a:cs typeface="Times New Roman" panose="02020603050405020304" pitchFamily="18" charset="0"/>
              </a:rPr>
              <a:t>Assistant Professor</a:t>
            </a:r>
          </a:p>
          <a:p>
            <a:pPr algn="ctr"/>
            <a:r>
              <a:rPr lang="en-US" sz="1800" b="1" dirty="0">
                <a:solidFill>
                  <a:srgbClr val="002060"/>
                </a:solidFill>
                <a:latin typeface="Times New Roman" panose="02020603050405020304" pitchFamily="18" charset="0"/>
                <a:cs typeface="Times New Roman" panose="02020603050405020304" pitchFamily="18" charset="0"/>
              </a:rPr>
              <a:t>Data Science Institute</a:t>
            </a:r>
          </a:p>
        </p:txBody>
      </p:sp>
      <p:pic>
        <p:nvPicPr>
          <p:cNvPr id="1026" name="Picture 2" descr="Image result for data science institute uva logo">
            <a:extLst>
              <a:ext uri="{FF2B5EF4-FFF2-40B4-BE49-F238E27FC236}">
                <a16:creationId xmlns:a16="http://schemas.microsoft.com/office/drawing/2014/main" id="{0317DA91-F918-48A8-9B37-1275DA1AFA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924-5941-4D68-BA97-02DBA109EAF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D2F26C-6AD8-46B6-B532-7FC9F7EEA76C}"/>
              </a:ext>
            </a:extLst>
          </p:cNvPr>
          <p:cNvSpPr>
            <a:spLocks noGrp="1"/>
          </p:cNvSpPr>
          <p:nvPr>
            <p:ph type="sldNum" sz="quarter" idx="12"/>
          </p:nvPr>
        </p:nvSpPr>
        <p:spPr/>
        <p:txBody>
          <a:bodyPr/>
          <a:lstStyle/>
          <a:p>
            <a:fld id="{5ACD0CF0-90CC-9C41-A77B-2776398A8C8B}" type="slidenum">
              <a:rPr lang="en-US" smtClean="0"/>
              <a:pPr/>
              <a:t>10</a:t>
            </a:fld>
            <a:endParaRPr lang="en-US"/>
          </a:p>
        </p:txBody>
      </p:sp>
      <p:pic>
        <p:nvPicPr>
          <p:cNvPr id="6" name="Picture 5">
            <a:extLst>
              <a:ext uri="{FF2B5EF4-FFF2-40B4-BE49-F238E27FC236}">
                <a16:creationId xmlns:a16="http://schemas.microsoft.com/office/drawing/2014/main" id="{BDB8277F-F3F1-4E52-AFD2-A18B35319155}"/>
              </a:ext>
            </a:extLst>
          </p:cNvPr>
          <p:cNvPicPr>
            <a:picLocks noChangeAspect="1"/>
          </p:cNvPicPr>
          <p:nvPr/>
        </p:nvPicPr>
        <p:blipFill>
          <a:blip r:embed="rId2"/>
          <a:stretch>
            <a:fillRect/>
          </a:stretch>
        </p:blipFill>
        <p:spPr>
          <a:xfrm>
            <a:off x="0" y="18269"/>
            <a:ext cx="9144000" cy="6821461"/>
          </a:xfrm>
          <a:prstGeom prst="rect">
            <a:avLst/>
          </a:prstGeom>
        </p:spPr>
      </p:pic>
      <p:sp>
        <p:nvSpPr>
          <p:cNvPr id="7" name="TextBox 6">
            <a:extLst>
              <a:ext uri="{FF2B5EF4-FFF2-40B4-BE49-F238E27FC236}">
                <a16:creationId xmlns:a16="http://schemas.microsoft.com/office/drawing/2014/main" id="{0077F888-41EE-4D6A-AD16-1DA31A0EACB4}"/>
              </a:ext>
            </a:extLst>
          </p:cNvPr>
          <p:cNvSpPr txBox="1"/>
          <p:nvPr/>
        </p:nvSpPr>
        <p:spPr>
          <a:xfrm>
            <a:off x="6477000" y="67509"/>
            <a:ext cx="1143000" cy="307777"/>
          </a:xfrm>
          <a:prstGeom prst="rect">
            <a:avLst/>
          </a:prstGeom>
          <a:noFill/>
        </p:spPr>
        <p:txBody>
          <a:bodyPr wrap="square" rtlCol="0">
            <a:spAutoFit/>
          </a:bodyPr>
          <a:lstStyle/>
          <a:p>
            <a:r>
              <a:rPr lang="en-US" sz="1400" dirty="0"/>
              <a:t>Microsoft</a:t>
            </a:r>
          </a:p>
        </p:txBody>
      </p:sp>
      <p:sp>
        <p:nvSpPr>
          <p:cNvPr id="8" name="TextBox 7">
            <a:extLst>
              <a:ext uri="{FF2B5EF4-FFF2-40B4-BE49-F238E27FC236}">
                <a16:creationId xmlns:a16="http://schemas.microsoft.com/office/drawing/2014/main" id="{4F5BDC77-8A00-4735-85B5-A8AF4E01B663}"/>
              </a:ext>
            </a:extLst>
          </p:cNvPr>
          <p:cNvSpPr txBox="1"/>
          <p:nvPr/>
        </p:nvSpPr>
        <p:spPr>
          <a:xfrm>
            <a:off x="5943600" y="6298692"/>
            <a:ext cx="2819400" cy="400110"/>
          </a:xfrm>
          <a:prstGeom prst="rect">
            <a:avLst/>
          </a:prstGeom>
          <a:noFill/>
        </p:spPr>
        <p:txBody>
          <a:bodyPr wrap="square" rtlCol="0">
            <a:spAutoFit/>
          </a:bodyPr>
          <a:lstStyle/>
          <a:p>
            <a:r>
              <a:rPr lang="en-US" sz="1000" dirty="0">
                <a:hlinkClick r:id="rId3"/>
              </a:rPr>
              <a:t>https://jenstirrup.com/2017/07/01/whats-wrong-with-crisp-dm-and-is-there-an-alternative/</a:t>
            </a:r>
            <a:endParaRPr lang="en-US" sz="1000" dirty="0"/>
          </a:p>
        </p:txBody>
      </p:sp>
    </p:spTree>
    <p:extLst>
      <p:ext uri="{BB962C8B-B14F-4D97-AF65-F5344CB8AC3E}">
        <p14:creationId xmlns:p14="http://schemas.microsoft.com/office/powerpoint/2010/main" val="134704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87A3-4AA6-4C9B-ADB4-6DC13B2A88E5}"/>
              </a:ext>
            </a:extLst>
          </p:cNvPr>
          <p:cNvSpPr>
            <a:spLocks noGrp="1"/>
          </p:cNvSpPr>
          <p:nvPr>
            <p:ph type="title"/>
          </p:nvPr>
        </p:nvSpPr>
        <p:spPr>
          <a:xfrm>
            <a:off x="609600" y="1447800"/>
            <a:ext cx="7886700" cy="1981200"/>
          </a:xfrm>
        </p:spPr>
        <p:txBody>
          <a:bodyPr>
            <a:noAutofit/>
          </a:bodyPr>
          <a:lstStyle/>
          <a:p>
            <a:r>
              <a:rPr lang="en-US" sz="2400" dirty="0"/>
              <a:t>Exercise: What you think? Get in Groups of Five </a:t>
            </a:r>
            <a:br>
              <a:rPr lang="en-US" sz="2400" dirty="0"/>
            </a:br>
            <a:br>
              <a:rPr lang="en-US" sz="2400" dirty="0"/>
            </a:br>
            <a:r>
              <a:rPr lang="en-US" sz="2400" dirty="0"/>
              <a:t>What about these makes sense, what doesn’t and what would you draw…</a:t>
            </a:r>
            <a:br>
              <a:rPr lang="en-US" sz="2400" dirty="0"/>
            </a:br>
            <a:br>
              <a:rPr lang="en-US" sz="2400" dirty="0"/>
            </a:br>
            <a:endParaRPr lang="en-US" sz="2400" dirty="0"/>
          </a:p>
        </p:txBody>
      </p:sp>
      <p:sp>
        <p:nvSpPr>
          <p:cNvPr id="4" name="Slide Number Placeholder 3">
            <a:extLst>
              <a:ext uri="{FF2B5EF4-FFF2-40B4-BE49-F238E27FC236}">
                <a16:creationId xmlns:a16="http://schemas.microsoft.com/office/drawing/2014/main" id="{68ABEF60-5C37-4037-8D8C-E91847464BF8}"/>
              </a:ext>
            </a:extLst>
          </p:cNvPr>
          <p:cNvSpPr>
            <a:spLocks noGrp="1"/>
          </p:cNvSpPr>
          <p:nvPr>
            <p:ph type="sldNum" sz="quarter" idx="12"/>
          </p:nvPr>
        </p:nvSpPr>
        <p:spPr/>
        <p:txBody>
          <a:bodyPr/>
          <a:lstStyle/>
          <a:p>
            <a:fld id="{5ACD0CF0-90CC-9C41-A77B-2776398A8C8B}" type="slidenum">
              <a:rPr lang="en-US" smtClean="0"/>
              <a:pPr/>
              <a:t>11</a:t>
            </a:fld>
            <a:endParaRPr lang="en-US"/>
          </a:p>
        </p:txBody>
      </p:sp>
    </p:spTree>
    <p:extLst>
      <p:ext uri="{BB962C8B-B14F-4D97-AF65-F5344CB8AC3E}">
        <p14:creationId xmlns:p14="http://schemas.microsoft.com/office/powerpoint/2010/main" val="367587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E980281D-ABDB-4A29-B495-31E8444BC24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C5FC907-BA79-4DB5-B57E-5F0A0D4199D6}"/>
              </a:ext>
            </a:extLst>
          </p:cNvPr>
          <p:cNvSpPr>
            <a:spLocks noGrp="1"/>
          </p:cNvSpPr>
          <p:nvPr>
            <p:ph type="title"/>
          </p:nvPr>
        </p:nvSpPr>
        <p:spPr>
          <a:xfrm>
            <a:off x="762000" y="76200"/>
            <a:ext cx="7886700" cy="731520"/>
          </a:xfrm>
        </p:spPr>
        <p:txBody>
          <a:bodyPr/>
          <a:lstStyle/>
          <a:p>
            <a:r>
              <a:rPr lang="en-US" dirty="0"/>
              <a:t>LIFECYCLE OF THE CLASS</a:t>
            </a:r>
          </a:p>
        </p:txBody>
      </p:sp>
      <p:sp>
        <p:nvSpPr>
          <p:cNvPr id="4" name="Slide Number Placeholder 3">
            <a:extLst>
              <a:ext uri="{FF2B5EF4-FFF2-40B4-BE49-F238E27FC236}">
                <a16:creationId xmlns:a16="http://schemas.microsoft.com/office/drawing/2014/main" id="{9AD7C5CE-FDB6-4F6D-ADE4-61366EAA0B81}"/>
              </a:ext>
            </a:extLst>
          </p:cNvPr>
          <p:cNvSpPr>
            <a:spLocks noGrp="1"/>
          </p:cNvSpPr>
          <p:nvPr>
            <p:ph type="sldNum" sz="quarter" idx="12"/>
          </p:nvPr>
        </p:nvSpPr>
        <p:spPr/>
        <p:txBody>
          <a:bodyPr/>
          <a:lstStyle/>
          <a:p>
            <a:fld id="{5ACD0CF0-90CC-9C41-A77B-2776398A8C8B}" type="slidenum">
              <a:rPr lang="en-US" smtClean="0"/>
              <a:pPr/>
              <a:t>12</a:t>
            </a:fld>
            <a:endParaRPr lang="en-US"/>
          </a:p>
        </p:txBody>
      </p:sp>
      <p:sp>
        <p:nvSpPr>
          <p:cNvPr id="6" name="Rectangle: Rounded Corners 5">
            <a:extLst>
              <a:ext uri="{FF2B5EF4-FFF2-40B4-BE49-F238E27FC236}">
                <a16:creationId xmlns:a16="http://schemas.microsoft.com/office/drawing/2014/main" id="{1773E055-4B11-4698-B0E4-6A28B5ED8B4C}"/>
              </a:ext>
            </a:extLst>
          </p:cNvPr>
          <p:cNvSpPr/>
          <p:nvPr/>
        </p:nvSpPr>
        <p:spPr>
          <a:xfrm>
            <a:off x="457200" y="26670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Acquisition/Storage</a:t>
            </a:r>
          </a:p>
        </p:txBody>
      </p:sp>
      <p:sp>
        <p:nvSpPr>
          <p:cNvPr id="8" name="Rectangle: Rounded Corners 7">
            <a:extLst>
              <a:ext uri="{FF2B5EF4-FFF2-40B4-BE49-F238E27FC236}">
                <a16:creationId xmlns:a16="http://schemas.microsoft.com/office/drawing/2014/main" id="{B513A96B-8951-45EB-9CEF-2C3B7D8C239A}"/>
              </a:ext>
            </a:extLst>
          </p:cNvPr>
          <p:cNvSpPr/>
          <p:nvPr/>
        </p:nvSpPr>
        <p:spPr>
          <a:xfrm>
            <a:off x="152400" y="838200"/>
            <a:ext cx="3733800"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Question Development/Business Understanding </a:t>
            </a:r>
          </a:p>
        </p:txBody>
      </p:sp>
      <p:sp>
        <p:nvSpPr>
          <p:cNvPr id="11" name="Rectangle: Rounded Corners 10">
            <a:extLst>
              <a:ext uri="{FF2B5EF4-FFF2-40B4-BE49-F238E27FC236}">
                <a16:creationId xmlns:a16="http://schemas.microsoft.com/office/drawing/2014/main" id="{7BECEAA9-AFA4-4C29-9347-035D353047D6}"/>
              </a:ext>
            </a:extLst>
          </p:cNvPr>
          <p:cNvSpPr/>
          <p:nvPr/>
        </p:nvSpPr>
        <p:spPr>
          <a:xfrm>
            <a:off x="461515"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Cleaning</a:t>
            </a:r>
          </a:p>
        </p:txBody>
      </p:sp>
      <p:sp>
        <p:nvSpPr>
          <p:cNvPr id="12" name="Rectangle: Rounded Corners 11">
            <a:extLst>
              <a:ext uri="{FF2B5EF4-FFF2-40B4-BE49-F238E27FC236}">
                <a16:creationId xmlns:a16="http://schemas.microsoft.com/office/drawing/2014/main" id="{6A67957F-6108-4F1E-8CA2-38D28FCFF7D4}"/>
              </a:ext>
            </a:extLst>
          </p:cNvPr>
          <p:cNvSpPr/>
          <p:nvPr/>
        </p:nvSpPr>
        <p:spPr>
          <a:xfrm>
            <a:off x="2281686" y="3386583"/>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Data Exploration </a:t>
            </a:r>
          </a:p>
        </p:txBody>
      </p:sp>
      <p:sp>
        <p:nvSpPr>
          <p:cNvPr id="13" name="Rectangle: Rounded Corners 12">
            <a:extLst>
              <a:ext uri="{FF2B5EF4-FFF2-40B4-BE49-F238E27FC236}">
                <a16:creationId xmlns:a16="http://schemas.microsoft.com/office/drawing/2014/main" id="{44934D51-5B37-4B45-9FE0-1933E2AB926E}"/>
              </a:ext>
            </a:extLst>
          </p:cNvPr>
          <p:cNvSpPr/>
          <p:nvPr/>
        </p:nvSpPr>
        <p:spPr>
          <a:xfrm>
            <a:off x="4049333" y="2652511"/>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Modelling Building </a:t>
            </a:r>
          </a:p>
        </p:txBody>
      </p:sp>
      <p:sp>
        <p:nvSpPr>
          <p:cNvPr id="14" name="Rectangle: Rounded Corners 13">
            <a:extLst>
              <a:ext uri="{FF2B5EF4-FFF2-40B4-BE49-F238E27FC236}">
                <a16:creationId xmlns:a16="http://schemas.microsoft.com/office/drawing/2014/main" id="{1171C0E2-93ED-40E0-B2AC-9E8BC7C76212}"/>
              </a:ext>
            </a:extLst>
          </p:cNvPr>
          <p:cNvSpPr/>
          <p:nvPr/>
        </p:nvSpPr>
        <p:spPr>
          <a:xfrm>
            <a:off x="4049334" y="4114800"/>
            <a:ext cx="1247167"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Feature Engineering</a:t>
            </a:r>
          </a:p>
        </p:txBody>
      </p:sp>
      <p:sp>
        <p:nvSpPr>
          <p:cNvPr id="16" name="Rectangle: Rounded Corners 15">
            <a:extLst>
              <a:ext uri="{FF2B5EF4-FFF2-40B4-BE49-F238E27FC236}">
                <a16:creationId xmlns:a16="http://schemas.microsoft.com/office/drawing/2014/main" id="{097F07BF-7168-46B3-B4E6-A9226DF5B90B}"/>
              </a:ext>
            </a:extLst>
          </p:cNvPr>
          <p:cNvSpPr/>
          <p:nvPr/>
        </p:nvSpPr>
        <p:spPr>
          <a:xfrm>
            <a:off x="5898669" y="3315335"/>
            <a:ext cx="2767038" cy="1066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Agency FB" panose="020B0503020202020204" pitchFamily="34" charset="0"/>
              </a:rPr>
              <a:t>Communications</a:t>
            </a:r>
          </a:p>
        </p:txBody>
      </p:sp>
      <p:cxnSp>
        <p:nvCxnSpPr>
          <p:cNvPr id="18" name="Straight Arrow Connector 17">
            <a:extLst>
              <a:ext uri="{FF2B5EF4-FFF2-40B4-BE49-F238E27FC236}">
                <a16:creationId xmlns:a16="http://schemas.microsoft.com/office/drawing/2014/main" id="{E24B6AC5-7524-458F-A7B8-461373CEC133}"/>
              </a:ext>
            </a:extLst>
          </p:cNvPr>
          <p:cNvCxnSpPr>
            <a:cxnSpLocks/>
            <a:stCxn id="8" idx="3"/>
            <a:endCxn id="21" idx="1"/>
          </p:cNvCxnSpPr>
          <p:nvPr/>
        </p:nvCxnSpPr>
        <p:spPr>
          <a:xfrm flipV="1">
            <a:off x="3886200" y="1173480"/>
            <a:ext cx="184404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0E63EB-C138-4525-8DB7-30DCAF6C8597}"/>
              </a:ext>
            </a:extLst>
          </p:cNvPr>
          <p:cNvCxnSpPr>
            <a:cxnSpLocks/>
            <a:endCxn id="22" idx="1"/>
          </p:cNvCxnSpPr>
          <p:nvPr/>
        </p:nvCxnSpPr>
        <p:spPr>
          <a:xfrm>
            <a:off x="3886200" y="1388529"/>
            <a:ext cx="1880451" cy="77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croll: Vertical 20">
            <a:extLst>
              <a:ext uri="{FF2B5EF4-FFF2-40B4-BE49-F238E27FC236}">
                <a16:creationId xmlns:a16="http://schemas.microsoft.com/office/drawing/2014/main" id="{93CE9FFA-AB28-4700-A031-CE7410FE68D7}"/>
              </a:ext>
            </a:extLst>
          </p:cNvPr>
          <p:cNvSpPr/>
          <p:nvPr/>
        </p:nvSpPr>
        <p:spPr>
          <a:xfrm>
            <a:off x="5638800" y="807720"/>
            <a:ext cx="1371600"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Charter</a:t>
            </a:r>
          </a:p>
        </p:txBody>
      </p:sp>
      <p:sp>
        <p:nvSpPr>
          <p:cNvPr id="22" name="Scroll: Vertical 21">
            <a:extLst>
              <a:ext uri="{FF2B5EF4-FFF2-40B4-BE49-F238E27FC236}">
                <a16:creationId xmlns:a16="http://schemas.microsoft.com/office/drawing/2014/main" id="{24361852-3BFC-4382-8BC3-59D31E1D2420}"/>
              </a:ext>
            </a:extLst>
          </p:cNvPr>
          <p:cNvSpPr/>
          <p:nvPr/>
        </p:nvSpPr>
        <p:spPr>
          <a:xfrm>
            <a:off x="5675211" y="1798320"/>
            <a:ext cx="1335189" cy="731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Project Proposal</a:t>
            </a:r>
          </a:p>
        </p:txBody>
      </p:sp>
      <p:sp>
        <p:nvSpPr>
          <p:cNvPr id="26" name="Arrow: Right 25">
            <a:extLst>
              <a:ext uri="{FF2B5EF4-FFF2-40B4-BE49-F238E27FC236}">
                <a16:creationId xmlns:a16="http://schemas.microsoft.com/office/drawing/2014/main" id="{C4924ECD-E73D-4F02-A0BD-94C160721B80}"/>
              </a:ext>
            </a:extLst>
          </p:cNvPr>
          <p:cNvSpPr/>
          <p:nvPr/>
        </p:nvSpPr>
        <p:spPr>
          <a:xfrm rot="5400000">
            <a:off x="711511" y="3810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C4C9243-585B-4D1B-818B-AA11FF048A55}"/>
              </a:ext>
            </a:extLst>
          </p:cNvPr>
          <p:cNvSpPr/>
          <p:nvPr/>
        </p:nvSpPr>
        <p:spPr>
          <a:xfrm>
            <a:off x="1842784"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C906FF4-D9CD-4290-95DD-88ED5743EC16}"/>
              </a:ext>
            </a:extLst>
          </p:cNvPr>
          <p:cNvSpPr/>
          <p:nvPr/>
        </p:nvSpPr>
        <p:spPr>
          <a:xfrm rot="16200000">
            <a:off x="1104900" y="380568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E6ADFE9D-50A4-4281-AE33-E56E1CA32CF8}"/>
              </a:ext>
            </a:extLst>
          </p:cNvPr>
          <p:cNvSpPr/>
          <p:nvPr/>
        </p:nvSpPr>
        <p:spPr>
          <a:xfrm>
            <a:off x="3675147"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87A57DA-FFF2-4E07-BCB5-A0E758790941}"/>
              </a:ext>
            </a:extLst>
          </p:cNvPr>
          <p:cNvSpPr/>
          <p:nvPr/>
        </p:nvSpPr>
        <p:spPr>
          <a:xfrm rot="5400000">
            <a:off x="4292911" y="3801367"/>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967B4CCB-908A-4A11-AC9D-2A5A5182DD80}"/>
              </a:ext>
            </a:extLst>
          </p:cNvPr>
          <p:cNvSpPr/>
          <p:nvPr/>
        </p:nvSpPr>
        <p:spPr>
          <a:xfrm rot="16200000">
            <a:off x="4686300" y="379705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5B5FC0C-CC40-442F-8A54-85566ABDF611}"/>
              </a:ext>
            </a:extLst>
          </p:cNvPr>
          <p:cNvSpPr/>
          <p:nvPr/>
        </p:nvSpPr>
        <p:spPr>
          <a:xfrm>
            <a:off x="5410200" y="3577083"/>
            <a:ext cx="3048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croll: Vertical 34">
            <a:extLst>
              <a:ext uri="{FF2B5EF4-FFF2-40B4-BE49-F238E27FC236}">
                <a16:creationId xmlns:a16="http://schemas.microsoft.com/office/drawing/2014/main" id="{5326A9A9-2D40-4E87-B53B-59FB56B4AE4F}"/>
              </a:ext>
            </a:extLst>
          </p:cNvPr>
          <p:cNvSpPr/>
          <p:nvPr/>
        </p:nvSpPr>
        <p:spPr>
          <a:xfrm>
            <a:off x="311791" y="5524500"/>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sp>
        <p:nvSpPr>
          <p:cNvPr id="36" name="Scroll: Vertical 35">
            <a:extLst>
              <a:ext uri="{FF2B5EF4-FFF2-40B4-BE49-F238E27FC236}">
                <a16:creationId xmlns:a16="http://schemas.microsoft.com/office/drawing/2014/main" id="{E98A64A5-C563-4545-8AFF-84A67F0E5EE9}"/>
              </a:ext>
            </a:extLst>
          </p:cNvPr>
          <p:cNvSpPr/>
          <p:nvPr/>
        </p:nvSpPr>
        <p:spPr>
          <a:xfrm>
            <a:off x="2137163" y="5508246"/>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Presentations</a:t>
            </a:r>
          </a:p>
        </p:txBody>
      </p:sp>
      <p:cxnSp>
        <p:nvCxnSpPr>
          <p:cNvPr id="39" name="Straight Arrow Connector 38">
            <a:extLst>
              <a:ext uri="{FF2B5EF4-FFF2-40B4-BE49-F238E27FC236}">
                <a16:creationId xmlns:a16="http://schemas.microsoft.com/office/drawing/2014/main" id="{EDC5C934-5F10-43C9-A5CA-4C5CCCDAD8B2}"/>
              </a:ext>
            </a:extLst>
          </p:cNvPr>
          <p:cNvCxnSpPr>
            <a:stCxn id="11" idx="2"/>
            <a:endCxn id="35" idx="0"/>
          </p:cNvCxnSpPr>
          <p:nvPr/>
        </p:nvCxnSpPr>
        <p:spPr>
          <a:xfrm flipH="1">
            <a:off x="1080783" y="5181600"/>
            <a:ext cx="4316"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65991C-8E74-4612-B01F-FADB20A603CF}"/>
              </a:ext>
            </a:extLst>
          </p:cNvPr>
          <p:cNvCxnSpPr>
            <a:stCxn id="12" idx="2"/>
          </p:cNvCxnSpPr>
          <p:nvPr/>
        </p:nvCxnSpPr>
        <p:spPr>
          <a:xfrm flipH="1">
            <a:off x="2905269" y="4453383"/>
            <a:ext cx="1" cy="103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croll: Vertical 44">
            <a:extLst>
              <a:ext uri="{FF2B5EF4-FFF2-40B4-BE49-F238E27FC236}">
                <a16:creationId xmlns:a16="http://schemas.microsoft.com/office/drawing/2014/main" id="{40BACFCC-DC2D-47D8-8AAE-C6BBC51E56BE}"/>
              </a:ext>
            </a:extLst>
          </p:cNvPr>
          <p:cNvSpPr/>
          <p:nvPr/>
        </p:nvSpPr>
        <p:spPr>
          <a:xfrm>
            <a:off x="7467600"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Group Paper SEEDS</a:t>
            </a:r>
          </a:p>
        </p:txBody>
      </p:sp>
      <p:sp>
        <p:nvSpPr>
          <p:cNvPr id="46" name="Scroll: Vertical 45">
            <a:extLst>
              <a:ext uri="{FF2B5EF4-FFF2-40B4-BE49-F238E27FC236}">
                <a16:creationId xmlns:a16="http://schemas.microsoft.com/office/drawing/2014/main" id="{D01B43DA-A57C-48EE-92EE-1EE51D4C160E}"/>
              </a:ext>
            </a:extLst>
          </p:cNvPr>
          <p:cNvSpPr/>
          <p:nvPr/>
        </p:nvSpPr>
        <p:spPr>
          <a:xfrm>
            <a:off x="5624816" y="4588889"/>
            <a:ext cx="1537984" cy="83820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Capstone Poster</a:t>
            </a:r>
          </a:p>
        </p:txBody>
      </p:sp>
      <p:sp>
        <p:nvSpPr>
          <p:cNvPr id="47" name="Scroll: Vertical 46">
            <a:extLst>
              <a:ext uri="{FF2B5EF4-FFF2-40B4-BE49-F238E27FC236}">
                <a16:creationId xmlns:a16="http://schemas.microsoft.com/office/drawing/2014/main" id="{26D6707B-7F26-4AD9-8FC4-D913F0875BF7}"/>
              </a:ext>
            </a:extLst>
          </p:cNvPr>
          <p:cNvSpPr/>
          <p:nvPr/>
        </p:nvSpPr>
        <p:spPr>
          <a:xfrm>
            <a:off x="6553200" y="5524500"/>
            <a:ext cx="1537984" cy="70866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gency FB" panose="020B0503020202020204" pitchFamily="34" charset="0"/>
              </a:rPr>
              <a:t>Final Presentations</a:t>
            </a:r>
          </a:p>
        </p:txBody>
      </p:sp>
      <p:sp>
        <p:nvSpPr>
          <p:cNvPr id="49" name="Arrow: Right 48">
            <a:extLst>
              <a:ext uri="{FF2B5EF4-FFF2-40B4-BE49-F238E27FC236}">
                <a16:creationId xmlns:a16="http://schemas.microsoft.com/office/drawing/2014/main" id="{2FDE0054-7AA1-462D-9603-FDACD9CCBAE7}"/>
              </a:ext>
            </a:extLst>
          </p:cNvPr>
          <p:cNvSpPr/>
          <p:nvPr/>
        </p:nvSpPr>
        <p:spPr>
          <a:xfrm rot="5400000">
            <a:off x="660076" y="2177603"/>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F68761C-8587-4835-A980-E87540535E59}"/>
              </a:ext>
            </a:extLst>
          </p:cNvPr>
          <p:cNvSpPr/>
          <p:nvPr/>
        </p:nvSpPr>
        <p:spPr>
          <a:xfrm rot="16200000">
            <a:off x="1053465" y="2146935"/>
            <a:ext cx="40767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9E8802-92AD-4E69-AC1C-46E30934BD96}"/>
              </a:ext>
            </a:extLst>
          </p:cNvPr>
          <p:cNvCxnSpPr>
            <a:stCxn id="16" idx="2"/>
            <a:endCxn id="46" idx="0"/>
          </p:cNvCxnSpPr>
          <p:nvPr/>
        </p:nvCxnSpPr>
        <p:spPr>
          <a:xfrm flipH="1">
            <a:off x="6393808" y="4382135"/>
            <a:ext cx="888380"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8BBFB2-0E95-46A2-9F3B-2FA5BFA76131}"/>
              </a:ext>
            </a:extLst>
          </p:cNvPr>
          <p:cNvCxnSpPr>
            <a:stCxn id="16" idx="2"/>
            <a:endCxn id="45" idx="0"/>
          </p:cNvCxnSpPr>
          <p:nvPr/>
        </p:nvCxnSpPr>
        <p:spPr>
          <a:xfrm>
            <a:off x="7282188" y="4382135"/>
            <a:ext cx="954404" cy="20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B77FF8C-9548-499B-8A42-3A27B628EC07}"/>
              </a:ext>
            </a:extLst>
          </p:cNvPr>
          <p:cNvCxnSpPr>
            <a:stCxn id="16" idx="2"/>
            <a:endCxn id="47" idx="0"/>
          </p:cNvCxnSpPr>
          <p:nvPr/>
        </p:nvCxnSpPr>
        <p:spPr>
          <a:xfrm>
            <a:off x="7282188" y="4382135"/>
            <a:ext cx="40004" cy="11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1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B59A-3BA4-4496-8204-61F1107E5B58}"/>
              </a:ext>
            </a:extLst>
          </p:cNvPr>
          <p:cNvSpPr>
            <a:spLocks noGrp="1"/>
          </p:cNvSpPr>
          <p:nvPr>
            <p:ph type="title"/>
          </p:nvPr>
        </p:nvSpPr>
        <p:spPr>
          <a:xfrm>
            <a:off x="468358" y="76200"/>
            <a:ext cx="7886700" cy="731520"/>
          </a:xfrm>
        </p:spPr>
        <p:txBody>
          <a:bodyPr/>
          <a:lstStyle/>
          <a:p>
            <a:r>
              <a:rPr lang="en-US" dirty="0"/>
              <a:t>Epicycle of Data Science </a:t>
            </a:r>
          </a:p>
        </p:txBody>
      </p:sp>
      <p:sp>
        <p:nvSpPr>
          <p:cNvPr id="3" name="Content Placeholder 2">
            <a:extLst>
              <a:ext uri="{FF2B5EF4-FFF2-40B4-BE49-F238E27FC236}">
                <a16:creationId xmlns:a16="http://schemas.microsoft.com/office/drawing/2014/main" id="{1E339A10-DF57-45E2-BD1C-B1E0829E022D}"/>
              </a:ext>
            </a:extLst>
          </p:cNvPr>
          <p:cNvSpPr>
            <a:spLocks noGrp="1"/>
          </p:cNvSpPr>
          <p:nvPr>
            <p:ph idx="1"/>
          </p:nvPr>
        </p:nvSpPr>
        <p:spPr>
          <a:xfrm>
            <a:off x="60416" y="914400"/>
            <a:ext cx="8702584" cy="4351338"/>
          </a:xfrm>
        </p:spPr>
        <p:txBody>
          <a:bodyPr/>
          <a:lstStyle/>
          <a:p>
            <a:pPr marL="457200" indent="-457200">
              <a:buFont typeface="+mj-lt"/>
              <a:buAutoNum type="arabicPeriod"/>
            </a:pPr>
            <a:r>
              <a:rPr lang="en-US" dirty="0">
                <a:solidFill>
                  <a:schemeClr val="tx2"/>
                </a:solidFill>
              </a:rPr>
              <a:t>Setting Expectations,</a:t>
            </a:r>
          </a:p>
          <a:p>
            <a:pPr marL="457200" indent="-457200">
              <a:buFont typeface="+mj-lt"/>
              <a:buAutoNum type="arabicPeriod"/>
            </a:pPr>
            <a:r>
              <a:rPr lang="en-US" dirty="0">
                <a:solidFill>
                  <a:schemeClr val="tx2"/>
                </a:solidFill>
              </a:rPr>
              <a:t>Collecting information (data), comparing the data to your expectations, and if the expectations don’t match,</a:t>
            </a:r>
          </a:p>
          <a:p>
            <a:pPr marL="457200" indent="-457200">
              <a:buFont typeface="+mj-lt"/>
              <a:buAutoNum type="arabicPeriod"/>
            </a:pPr>
            <a:r>
              <a:rPr lang="en-US" dirty="0">
                <a:solidFill>
                  <a:schemeClr val="tx2"/>
                </a:solidFill>
              </a:rPr>
              <a:t>Revising your expectations or fixing the data so your data and your expectations match.</a:t>
            </a:r>
          </a:p>
          <a:p>
            <a:endParaRPr lang="en-US" dirty="0">
              <a:solidFill>
                <a:schemeClr val="tx2"/>
              </a:solidFill>
            </a:endParaRPr>
          </a:p>
        </p:txBody>
      </p:sp>
      <p:sp>
        <p:nvSpPr>
          <p:cNvPr id="4" name="Slide Number Placeholder 3">
            <a:extLst>
              <a:ext uri="{FF2B5EF4-FFF2-40B4-BE49-F238E27FC236}">
                <a16:creationId xmlns:a16="http://schemas.microsoft.com/office/drawing/2014/main" id="{3D152A26-FC9C-4EA4-8A2C-17541D1170F4}"/>
              </a:ext>
            </a:extLst>
          </p:cNvPr>
          <p:cNvSpPr>
            <a:spLocks noGrp="1"/>
          </p:cNvSpPr>
          <p:nvPr>
            <p:ph type="sldNum" sz="quarter" idx="12"/>
          </p:nvPr>
        </p:nvSpPr>
        <p:spPr/>
        <p:txBody>
          <a:bodyPr/>
          <a:lstStyle/>
          <a:p>
            <a:fld id="{5ACD0CF0-90CC-9C41-A77B-2776398A8C8B}" type="slidenum">
              <a:rPr lang="en-US" smtClean="0"/>
              <a:pPr/>
              <a:t>13</a:t>
            </a:fld>
            <a:endParaRPr lang="en-US"/>
          </a:p>
        </p:txBody>
      </p:sp>
    </p:spTree>
    <p:extLst>
      <p:ext uri="{BB962C8B-B14F-4D97-AF65-F5344CB8AC3E}">
        <p14:creationId xmlns:p14="http://schemas.microsoft.com/office/powerpoint/2010/main" val="195030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Right 11">
            <a:extLst>
              <a:ext uri="{FF2B5EF4-FFF2-40B4-BE49-F238E27FC236}">
                <a16:creationId xmlns:a16="http://schemas.microsoft.com/office/drawing/2014/main" id="{79E7BBB4-8437-4705-A8E6-C2ED356594BD}"/>
              </a:ext>
            </a:extLst>
          </p:cNvPr>
          <p:cNvSpPr/>
          <p:nvPr/>
        </p:nvSpPr>
        <p:spPr>
          <a:xfrm rot="19740593">
            <a:off x="5374146" y="1497938"/>
            <a:ext cx="661939" cy="1830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85EFC8-2F2A-40B0-A342-1FBDB34BA2A6}"/>
              </a:ext>
            </a:extLst>
          </p:cNvPr>
          <p:cNvSpPr/>
          <p:nvPr/>
        </p:nvSpPr>
        <p:spPr>
          <a:xfrm rot="5400000">
            <a:off x="4106487" y="3017737"/>
            <a:ext cx="661939" cy="2047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CB9435-40A2-4E38-BA7A-AE65B3D46C6A}"/>
              </a:ext>
            </a:extLst>
          </p:cNvPr>
          <p:cNvSpPr/>
          <p:nvPr/>
        </p:nvSpPr>
        <p:spPr>
          <a:xfrm rot="12481308">
            <a:off x="2785211" y="1561408"/>
            <a:ext cx="661939" cy="1694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D2EB0A2-606F-49D5-9305-10031D8F288F}"/>
              </a:ext>
            </a:extLst>
          </p:cNvPr>
          <p:cNvSpPr/>
          <p:nvPr/>
        </p:nvSpPr>
        <p:spPr>
          <a:xfrm>
            <a:off x="3352800" y="929640"/>
            <a:ext cx="2133600" cy="19050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2876550" y="6337301"/>
            <a:ext cx="2057400" cy="365125"/>
          </a:xfrm>
        </p:spPr>
        <p:txBody>
          <a:bodyPr/>
          <a:lstStyle/>
          <a:p>
            <a:fld id="{5ACD0CF0-90CC-9C41-A77B-2776398A8C8B}" type="slidenum">
              <a:rPr lang="en-US" smtClean="0"/>
              <a:pPr/>
              <a:t>14</a:t>
            </a:fld>
            <a:endParaRPr lang="en-US"/>
          </a:p>
        </p:txBody>
      </p:sp>
      <p:sp>
        <p:nvSpPr>
          <p:cNvPr id="8" name="Title 1"/>
          <p:cNvSpPr>
            <a:spLocks noGrp="1"/>
          </p:cNvSpPr>
          <p:nvPr>
            <p:ph type="title"/>
          </p:nvPr>
        </p:nvSpPr>
        <p:spPr>
          <a:xfrm>
            <a:off x="628650" y="18317"/>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Oval 2">
            <a:extLst>
              <a:ext uri="{FF2B5EF4-FFF2-40B4-BE49-F238E27FC236}">
                <a16:creationId xmlns:a16="http://schemas.microsoft.com/office/drawing/2014/main" id="{4306DFC4-E987-4C14-96F8-44534517321E}"/>
              </a:ext>
            </a:extLst>
          </p:cNvPr>
          <p:cNvSpPr/>
          <p:nvPr/>
        </p:nvSpPr>
        <p:spPr>
          <a:xfrm>
            <a:off x="4385072" y="180022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D7DB0B-EBCB-42CC-A835-61E2EE61D20D}"/>
              </a:ext>
            </a:extLst>
          </p:cNvPr>
          <p:cNvSpPr txBox="1"/>
          <p:nvPr/>
        </p:nvSpPr>
        <p:spPr>
          <a:xfrm>
            <a:off x="5134317" y="1559046"/>
            <a:ext cx="228600" cy="400110"/>
          </a:xfrm>
          <a:prstGeom prst="rect">
            <a:avLst/>
          </a:prstGeom>
          <a:noFill/>
        </p:spPr>
        <p:txBody>
          <a:bodyPr wrap="square" rtlCol="0">
            <a:spAutoFit/>
          </a:bodyPr>
          <a:lstStyle/>
          <a:p>
            <a:r>
              <a:rPr lang="en-US" sz="2000" dirty="0">
                <a:solidFill>
                  <a:schemeClr val="bg1"/>
                </a:solidFill>
                <a:latin typeface="Bernard MT Condensed" panose="02050806060905020404" pitchFamily="18" charset="0"/>
              </a:rPr>
              <a:t>1</a:t>
            </a:r>
          </a:p>
        </p:txBody>
      </p:sp>
      <p:sp>
        <p:nvSpPr>
          <p:cNvPr id="9" name="TextBox 8">
            <a:extLst>
              <a:ext uri="{FF2B5EF4-FFF2-40B4-BE49-F238E27FC236}">
                <a16:creationId xmlns:a16="http://schemas.microsoft.com/office/drawing/2014/main" id="{EF94B9F2-3425-416C-8E2A-4319E1FC84BF}"/>
              </a:ext>
            </a:extLst>
          </p:cNvPr>
          <p:cNvSpPr txBox="1"/>
          <p:nvPr/>
        </p:nvSpPr>
        <p:spPr>
          <a:xfrm>
            <a:off x="4266009" y="2339642"/>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2</a:t>
            </a:r>
          </a:p>
        </p:txBody>
      </p:sp>
      <p:sp>
        <p:nvSpPr>
          <p:cNvPr id="10" name="TextBox 9">
            <a:extLst>
              <a:ext uri="{FF2B5EF4-FFF2-40B4-BE49-F238E27FC236}">
                <a16:creationId xmlns:a16="http://schemas.microsoft.com/office/drawing/2014/main" id="{861154A0-7D8C-4D92-91A4-25686CA8BE30}"/>
              </a:ext>
            </a:extLst>
          </p:cNvPr>
          <p:cNvSpPr txBox="1"/>
          <p:nvPr/>
        </p:nvSpPr>
        <p:spPr>
          <a:xfrm>
            <a:off x="3447888" y="1580418"/>
            <a:ext cx="228600" cy="461665"/>
          </a:xfrm>
          <a:prstGeom prst="rect">
            <a:avLst/>
          </a:prstGeom>
          <a:noFill/>
        </p:spPr>
        <p:txBody>
          <a:bodyPr wrap="square" rtlCol="0">
            <a:spAutoFit/>
          </a:bodyPr>
          <a:lstStyle/>
          <a:p>
            <a:r>
              <a:rPr lang="en-US" sz="2400" dirty="0">
                <a:solidFill>
                  <a:schemeClr val="bg1"/>
                </a:solidFill>
                <a:latin typeface="Bernard MT Condensed" panose="02050806060905020404" pitchFamily="18" charset="0"/>
              </a:rPr>
              <a:t>3</a:t>
            </a:r>
          </a:p>
        </p:txBody>
      </p:sp>
      <p:sp>
        <p:nvSpPr>
          <p:cNvPr id="11" name="TextBox 10">
            <a:extLst>
              <a:ext uri="{FF2B5EF4-FFF2-40B4-BE49-F238E27FC236}">
                <a16:creationId xmlns:a16="http://schemas.microsoft.com/office/drawing/2014/main" id="{39175F3E-9226-4B85-B834-001B3EEDEBD4}"/>
              </a:ext>
            </a:extLst>
          </p:cNvPr>
          <p:cNvSpPr txBox="1"/>
          <p:nvPr/>
        </p:nvSpPr>
        <p:spPr>
          <a:xfrm>
            <a:off x="6001173" y="982963"/>
            <a:ext cx="1886112"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r>
              <a:rPr lang="en-US" dirty="0">
                <a:latin typeface="Agency FB" panose="020B0503020202020204" pitchFamily="34" charset="0"/>
              </a:rPr>
              <a:t>Develop Expectations</a:t>
            </a:r>
          </a:p>
        </p:txBody>
      </p:sp>
      <p:sp>
        <p:nvSpPr>
          <p:cNvPr id="15" name="TextBox 14">
            <a:extLst>
              <a:ext uri="{FF2B5EF4-FFF2-40B4-BE49-F238E27FC236}">
                <a16:creationId xmlns:a16="http://schemas.microsoft.com/office/drawing/2014/main" id="{ECA98E84-F3BC-4981-9897-8099E1AC6C2A}"/>
              </a:ext>
            </a:extLst>
          </p:cNvPr>
          <p:cNvSpPr txBox="1"/>
          <p:nvPr/>
        </p:nvSpPr>
        <p:spPr>
          <a:xfrm>
            <a:off x="3348269" y="3489683"/>
            <a:ext cx="2178374" cy="369332"/>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latin typeface="Agency FB" panose="020B0503020202020204" pitchFamily="34" charset="0"/>
              </a:rPr>
              <a:t>Collect Data</a:t>
            </a:r>
          </a:p>
        </p:txBody>
      </p:sp>
      <p:sp>
        <p:nvSpPr>
          <p:cNvPr id="16" name="TextBox 15">
            <a:extLst>
              <a:ext uri="{FF2B5EF4-FFF2-40B4-BE49-F238E27FC236}">
                <a16:creationId xmlns:a16="http://schemas.microsoft.com/office/drawing/2014/main" id="{B9EA169C-2C5F-4207-8A0B-E988C99D6A93}"/>
              </a:ext>
            </a:extLst>
          </p:cNvPr>
          <p:cNvSpPr txBox="1"/>
          <p:nvPr/>
        </p:nvSpPr>
        <p:spPr>
          <a:xfrm>
            <a:off x="1066800" y="943927"/>
            <a:ext cx="1905000" cy="646331"/>
          </a:xfrm>
          <a:prstGeom prst="rect">
            <a:avLst/>
          </a:prstGeom>
          <a:noFill/>
        </p:spPr>
        <p:txBody>
          <a:bodyPr wrap="square" rtlCol="0">
            <a:spAutoFit/>
          </a:bodyPr>
          <a:lstStyle/>
          <a:p>
            <a:r>
              <a:rPr lang="en-US" dirty="0">
                <a:latin typeface="Agency FB" panose="020B0503020202020204" pitchFamily="34" charset="0"/>
              </a:rPr>
              <a:t>Match Expectations with Data</a:t>
            </a:r>
          </a:p>
        </p:txBody>
      </p:sp>
      <p:sp>
        <p:nvSpPr>
          <p:cNvPr id="17" name="Oval 16">
            <a:extLst>
              <a:ext uri="{FF2B5EF4-FFF2-40B4-BE49-F238E27FC236}">
                <a16:creationId xmlns:a16="http://schemas.microsoft.com/office/drawing/2014/main" id="{D6B4D219-CD83-4EBE-BBCE-7848F053C57C}"/>
              </a:ext>
            </a:extLst>
          </p:cNvPr>
          <p:cNvSpPr/>
          <p:nvPr/>
        </p:nvSpPr>
        <p:spPr>
          <a:xfrm>
            <a:off x="3370656" y="3962400"/>
            <a:ext cx="2133600" cy="1905000"/>
          </a:xfrm>
          <a:prstGeom prst="ellipse">
            <a:avLst/>
          </a:prstGeom>
          <a:solidFill>
            <a:srgbClr val="FF0000">
              <a:alpha val="41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48945-756B-437E-8F02-D9367FF81490}"/>
              </a:ext>
            </a:extLst>
          </p:cNvPr>
          <p:cNvSpPr txBox="1"/>
          <p:nvPr/>
        </p:nvSpPr>
        <p:spPr>
          <a:xfrm>
            <a:off x="3855009" y="4348423"/>
            <a:ext cx="1212526" cy="646331"/>
          </a:xfrm>
          <a:prstGeom prst="rect">
            <a:avLst/>
          </a:prstGeom>
          <a:noFill/>
        </p:spPr>
        <p:txBody>
          <a:bodyPr wrap="square" rtlCol="0">
            <a:spAutoFit/>
          </a:bodyPr>
          <a:lstStyle/>
          <a:p>
            <a:pPr algn="ctr"/>
            <a:r>
              <a:rPr lang="en-US" dirty="0">
                <a:latin typeface="Agency FB" panose="020B0503020202020204" pitchFamily="34" charset="0"/>
              </a:rPr>
              <a:t>Stating the Question</a:t>
            </a:r>
          </a:p>
        </p:txBody>
      </p:sp>
      <p:sp>
        <p:nvSpPr>
          <p:cNvPr id="21" name="TextBox 20">
            <a:extLst>
              <a:ext uri="{FF2B5EF4-FFF2-40B4-BE49-F238E27FC236}">
                <a16:creationId xmlns:a16="http://schemas.microsoft.com/office/drawing/2014/main" id="{819D7D0C-79CD-420A-9A36-73613C6CC9A1}"/>
              </a:ext>
            </a:extLst>
          </p:cNvPr>
          <p:cNvSpPr txBox="1"/>
          <p:nvPr/>
        </p:nvSpPr>
        <p:spPr>
          <a:xfrm>
            <a:off x="6324600" y="2554904"/>
            <a:ext cx="1886112" cy="923330"/>
          </a:xfrm>
          <a:prstGeom prst="rect">
            <a:avLst/>
          </a:prstGeom>
          <a:noFill/>
        </p:spPr>
        <p:txBody>
          <a:bodyPr wrap="square" rtlCol="0">
            <a:spAutoFit/>
          </a:bodyPr>
          <a:lstStyle>
            <a:defPPr>
              <a:defRPr lang="en-US"/>
            </a:defPPr>
            <a:lvl1pPr>
              <a:defRPr>
                <a:latin typeface="Bodoni MT Black" panose="02070A03080606020203" pitchFamily="18" charset="0"/>
              </a:defRPr>
            </a:lvl1pPr>
          </a:lstStyle>
          <a:p>
            <a:pPr algn="ctr"/>
            <a:r>
              <a:rPr lang="en-US" dirty="0">
                <a:solidFill>
                  <a:srgbClr val="0070C0"/>
                </a:solidFill>
                <a:latin typeface="Agency FB" panose="020B0503020202020204" pitchFamily="34" charset="0"/>
              </a:rPr>
              <a:t>Can be the hardest, maybe not the most time consuming</a:t>
            </a:r>
          </a:p>
        </p:txBody>
      </p:sp>
    </p:spTree>
    <p:extLst>
      <p:ext uri="{BB962C8B-B14F-4D97-AF65-F5344CB8AC3E}">
        <p14:creationId xmlns:p14="http://schemas.microsoft.com/office/powerpoint/2010/main" val="5891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75685"/>
            <a:ext cx="7756263" cy="715304"/>
          </a:xfrm>
        </p:spPr>
        <p:txBody>
          <a:bodyPr/>
          <a:lstStyle/>
          <a:p>
            <a:r>
              <a:rPr lang="en-US" sz="2800" dirty="0"/>
              <a:t>Epicycle at Each Stage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AB4FA798-6324-4471-87EF-22B0CC96E1E5}"/>
              </a:ext>
            </a:extLst>
          </p:cNvPr>
          <p:cNvSpPr/>
          <p:nvPr/>
        </p:nvSpPr>
        <p:spPr>
          <a:xfrm>
            <a:off x="1066800" y="1524000"/>
            <a:ext cx="6934200" cy="533400"/>
          </a:xfrm>
          <a:prstGeom prst="roundRect">
            <a:avLst/>
          </a:prstGeom>
          <a:solidFill>
            <a:schemeClr val="bg2">
              <a:alpha val="25000"/>
            </a:schemeClr>
          </a:solidFill>
          <a:ln>
            <a:solidFill>
              <a:schemeClr val="accent1">
                <a:shade val="50000"/>
                <a:shade val="75000"/>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7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152400" y="1752600"/>
            <a:ext cx="9448800" cy="731520"/>
          </a:xfrm>
        </p:spPr>
        <p:txBody>
          <a:bodyPr>
            <a:noAutofit/>
          </a:bodyPr>
          <a:lstStyle/>
          <a:p>
            <a:r>
              <a:rPr lang="en-US" sz="2400" dirty="0">
                <a:solidFill>
                  <a:srgbClr val="002060"/>
                </a:solidFill>
                <a:cs typeface="Aharoni" panose="02010803020104030203" pitchFamily="2" charset="-79"/>
              </a:rPr>
              <a:t>Research Practices Key to Question Definition/Expectations</a:t>
            </a:r>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16</a:t>
            </a:fld>
            <a:endParaRPr lang="en-US"/>
          </a:p>
        </p:txBody>
      </p:sp>
    </p:spTree>
    <p:extLst>
      <p:ext uri="{BB962C8B-B14F-4D97-AF65-F5344CB8AC3E}">
        <p14:creationId xmlns:p14="http://schemas.microsoft.com/office/powerpoint/2010/main" val="316581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Create an informal Literature Review or business case review for the central topic of the issue being addressed</a:t>
            </a:r>
          </a:p>
          <a:p>
            <a:r>
              <a:rPr lang="en-US" dirty="0">
                <a:solidFill>
                  <a:schemeClr val="tx2"/>
                </a:solidFill>
              </a:rPr>
              <a:t> Subscribe to online journals or newsletters</a:t>
            </a:r>
          </a:p>
          <a:p>
            <a:r>
              <a:rPr lang="en-US" dirty="0">
                <a:solidFill>
                  <a:schemeClr val="tx2"/>
                </a:solidFill>
              </a:rPr>
              <a:t> Stay current with policy or regulatory changes in your field </a:t>
            </a:r>
          </a:p>
        </p:txBody>
      </p:sp>
    </p:spTree>
    <p:extLst>
      <p:ext uri="{BB962C8B-B14F-4D97-AF65-F5344CB8AC3E}">
        <p14:creationId xmlns:p14="http://schemas.microsoft.com/office/powerpoint/2010/main" val="190306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Have discussions with peers</a:t>
            </a:r>
          </a:p>
          <a:p>
            <a:r>
              <a:rPr lang="en-US" dirty="0">
                <a:solidFill>
                  <a:schemeClr val="tx2"/>
                </a:solidFill>
              </a:rPr>
              <a:t> Pull information from your previous work </a:t>
            </a:r>
          </a:p>
          <a:p>
            <a:r>
              <a:rPr lang="en-US" dirty="0">
                <a:solidFill>
                  <a:schemeClr val="tx2"/>
                </a:solidFill>
              </a:rPr>
              <a:t> Membership in professional groups </a:t>
            </a:r>
          </a:p>
          <a:p>
            <a:r>
              <a:rPr lang="en-US" dirty="0">
                <a:solidFill>
                  <a:schemeClr val="tx2"/>
                </a:solidFill>
              </a:rPr>
              <a:t> Attend conventions or training sessions</a:t>
            </a:r>
          </a:p>
          <a:p>
            <a:pPr marL="0" indent="0">
              <a:buNone/>
            </a:pPr>
            <a:endParaRPr lang="en-US" dirty="0">
              <a:solidFill>
                <a:schemeClr val="tx2"/>
              </a:solidFill>
            </a:endParaRPr>
          </a:p>
        </p:txBody>
      </p:sp>
    </p:spTree>
    <p:extLst>
      <p:ext uri="{BB962C8B-B14F-4D97-AF65-F5344CB8AC3E}">
        <p14:creationId xmlns:p14="http://schemas.microsoft.com/office/powerpoint/2010/main" val="406272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813"/>
            <a:ext cx="8652681" cy="559558"/>
          </a:xfrm>
        </p:spPr>
        <p:txBody>
          <a:bodyPr/>
          <a:lstStyle/>
          <a:p>
            <a:r>
              <a:rPr lang="en-US" sz="2400" dirty="0">
                <a:solidFill>
                  <a:srgbClr val="002060"/>
                </a:solidFill>
                <a:latin typeface="+mj-lt"/>
                <a:cs typeface="Aharoni" panose="02010803020104030203" pitchFamily="2" charset="-79"/>
              </a:rPr>
              <a:t>Research Techniques</a:t>
            </a:r>
          </a:p>
        </p:txBody>
      </p:sp>
      <p:sp>
        <p:nvSpPr>
          <p:cNvPr id="5" name="Title 1"/>
          <p:cNvSpPr txBox="1">
            <a:spLocks/>
          </p:cNvSpPr>
          <p:nvPr/>
        </p:nvSpPr>
        <p:spPr>
          <a:xfrm>
            <a:off x="37533" y="685800"/>
            <a:ext cx="8843748" cy="5070171"/>
          </a:xfrm>
          <a:prstGeom prst="rect">
            <a:avLst/>
          </a:prstGeom>
        </p:spPr>
        <p:txBody>
          <a:bodyPr/>
          <a:lstStyle>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r>
              <a:rPr lang="en-US" dirty="0">
                <a:solidFill>
                  <a:schemeClr val="tx2"/>
                </a:solidFill>
              </a:rPr>
              <a:t> Seek additional educational opportunities (brick and mortar or online)</a:t>
            </a:r>
          </a:p>
          <a:p>
            <a:r>
              <a:rPr lang="en-US" dirty="0">
                <a:solidFill>
                  <a:schemeClr val="tx2"/>
                </a:solidFill>
              </a:rPr>
              <a:t> Subscribe to subject specific listservs </a:t>
            </a:r>
          </a:p>
          <a:p>
            <a:r>
              <a:rPr lang="en-US" dirty="0">
                <a:solidFill>
                  <a:schemeClr val="tx2"/>
                </a:solidFill>
              </a:rPr>
              <a:t> Meet with a Librarian</a:t>
            </a:r>
          </a:p>
        </p:txBody>
      </p:sp>
    </p:spTree>
    <p:extLst>
      <p:ext uri="{BB962C8B-B14F-4D97-AF65-F5344CB8AC3E}">
        <p14:creationId xmlns:p14="http://schemas.microsoft.com/office/powerpoint/2010/main" val="285318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Lecture Links</a:t>
            </a:r>
          </a:p>
        </p:txBody>
      </p:sp>
      <p:sp>
        <p:nvSpPr>
          <p:cNvPr id="3" name="TextBox 2"/>
          <p:cNvSpPr txBox="1"/>
          <p:nvPr/>
        </p:nvSpPr>
        <p:spPr>
          <a:xfrm>
            <a:off x="-381000" y="785348"/>
            <a:ext cx="9188714" cy="1631216"/>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1</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Week 2</a:t>
            </a:r>
          </a:p>
          <a:p>
            <a:pPr marL="1371600" lvl="2" indent="-457200">
              <a:buFont typeface="Wingdings" panose="05000000000000000000" pitchFamily="2" charset="2"/>
              <a:buChar char="Ø"/>
              <a:defRPr/>
            </a:pPr>
            <a:r>
              <a:rPr lang="en-US" sz="2000" dirty="0">
                <a:solidFill>
                  <a:srgbClr val="002060"/>
                </a:solidFill>
                <a:latin typeface="Book Antiqua" charset="0"/>
              </a:rPr>
              <a:t>9.2  </a:t>
            </a:r>
          </a:p>
          <a:p>
            <a:pPr marL="1371600" lvl="2" indent="-457200">
              <a:buFont typeface="Wingdings" panose="05000000000000000000" pitchFamily="2" charset="2"/>
              <a:buChar char="Ø"/>
              <a:defRPr/>
            </a:pPr>
            <a:r>
              <a:rPr lang="en-US" sz="2000" dirty="0">
                <a:solidFill>
                  <a:srgbClr val="002060"/>
                </a:solidFill>
                <a:latin typeface="Book Antiqua" charset="0"/>
              </a:rPr>
              <a:t>9.4</a:t>
            </a: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77C5AB70-980C-4A1B-AECF-9A68C51775C7}"/>
                  </a:ext>
                </a:extLst>
              </p:cNvPr>
              <p:cNvGraphicFramePr>
                <a:graphicFrameLocks noChangeAspect="1"/>
              </p:cNvGraphicFramePr>
              <p:nvPr>
                <p:extLst>
                  <p:ext uri="{D42A27DB-BD31-4B8C-83A1-F6EECF244321}">
                    <p14:modId xmlns:p14="http://schemas.microsoft.com/office/powerpoint/2010/main" val="1342194292"/>
                  </p:ext>
                </p:extLst>
              </p:nvPr>
            </p:nvGraphicFramePr>
            <p:xfrm>
              <a:off x="1600200" y="838200"/>
              <a:ext cx="347133" cy="260350"/>
            </p:xfrm>
            <a:graphic>
              <a:graphicData uri="http://schemas.microsoft.com/office/powerpoint/2016/slidezoom">
                <pslz:sldZm>
                  <pslz:sldZmObj sldId="258" cId="650856585">
                    <pslz:zmPr id="{67749DD0-BA8C-4226-BF71-B90A5E544274}" returnToParent="0" transitionDur="1000">
                      <p166:blipFill xmlns:p166="http://schemas.microsoft.com/office/powerpoint/2016/6/main">
                        <a:blip r:embed="rId2"/>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77C5AB70-980C-4A1B-AECF-9A68C51775C7}"/>
                  </a:ext>
                </a:extLst>
              </p:cNvPr>
              <p:cNvPicPr>
                <a:picLocks noGrp="1" noRot="1" noChangeAspect="1" noMove="1" noResize="1" noEditPoints="1" noAdjustHandles="1" noChangeArrowheads="1" noChangeShapeType="1"/>
              </p:cNvPicPr>
              <p:nvPr/>
            </p:nvPicPr>
            <p:blipFill>
              <a:blip r:embed="rId2"/>
              <a:stretch>
                <a:fillRect/>
              </a:stretch>
            </p:blipFill>
            <p:spPr>
              <a:xfrm>
                <a:off x="1600200" y="838200"/>
                <a:ext cx="347133" cy="2603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FAE0469E-C9C1-4976-A410-70BB1DC0117D}"/>
                  </a:ext>
                </a:extLst>
              </p:cNvPr>
              <p:cNvGraphicFramePr>
                <a:graphicFrameLocks noChangeAspect="1"/>
              </p:cNvGraphicFramePr>
              <p:nvPr>
                <p:extLst>
                  <p:ext uri="{D42A27DB-BD31-4B8C-83A1-F6EECF244321}">
                    <p14:modId xmlns:p14="http://schemas.microsoft.com/office/powerpoint/2010/main" val="772968682"/>
                  </p:ext>
                </p:extLst>
              </p:nvPr>
            </p:nvGraphicFramePr>
            <p:xfrm>
              <a:off x="1595967" y="1447798"/>
              <a:ext cx="347133" cy="260350"/>
            </p:xfrm>
            <a:graphic>
              <a:graphicData uri="http://schemas.microsoft.com/office/powerpoint/2016/slidezoom">
                <pslz:sldZm>
                  <pslz:sldZmObj sldId="388" cId="3095061263">
                    <pslz:zmPr id="{1B7F9536-9ACE-4D3A-BB5B-75DBCE12957D}" returnToParent="0" transitionDur="1000">
                      <p166:blipFill xmlns:p166="http://schemas.microsoft.com/office/powerpoint/2016/6/main">
                        <a:blip r:embed="rId4"/>
                        <a:stretch>
                          <a:fillRect/>
                        </a:stretch>
                      </p166:blipFill>
                      <p166:spPr xmlns:p166="http://schemas.microsoft.com/office/powerpoint/2016/6/main">
                        <a:xfrm>
                          <a:off x="0" y="0"/>
                          <a:ext cx="347133" cy="26035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FAE0469E-C9C1-4976-A410-70BB1DC0117D}"/>
                  </a:ext>
                </a:extLst>
              </p:cNvPr>
              <p:cNvPicPr>
                <a:picLocks noGrp="1" noRot="1" noChangeAspect="1" noMove="1" noResize="1" noEditPoints="1" noAdjustHandles="1" noChangeArrowheads="1" noChangeShapeType="1"/>
              </p:cNvPicPr>
              <p:nvPr/>
            </p:nvPicPr>
            <p:blipFill>
              <a:blip r:embed="rId4"/>
              <a:stretch>
                <a:fillRect/>
              </a:stretch>
            </p:blipFill>
            <p:spPr>
              <a:xfrm>
                <a:off x="1595967" y="1447798"/>
                <a:ext cx="347133" cy="2603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11D81557-A088-4FD6-8B7B-710BDAC341CB}"/>
                  </a:ext>
                </a:extLst>
              </p:cNvPr>
              <p:cNvGraphicFramePr>
                <a:graphicFrameLocks noChangeAspect="1"/>
              </p:cNvGraphicFramePr>
              <p:nvPr>
                <p:extLst>
                  <p:ext uri="{D42A27DB-BD31-4B8C-83A1-F6EECF244321}">
                    <p14:modId xmlns:p14="http://schemas.microsoft.com/office/powerpoint/2010/main" val="2923191569"/>
                  </p:ext>
                </p:extLst>
              </p:nvPr>
            </p:nvGraphicFramePr>
            <p:xfrm>
              <a:off x="1595967" y="1754844"/>
              <a:ext cx="347135" cy="260351"/>
            </p:xfrm>
            <a:graphic>
              <a:graphicData uri="http://schemas.microsoft.com/office/powerpoint/2016/slidezoom">
                <pslz:sldZm>
                  <pslz:sldZmObj sldId="388" cId="3095061263">
                    <pslz:zmPr id="{07FDB8A2-D613-4ED9-93DB-4F77926588CE}" returnToParent="0" transitionDur="1000">
                      <p166:blipFill xmlns:p166="http://schemas.microsoft.com/office/powerpoint/2016/6/main">
                        <a:blip r:embed="rId4"/>
                        <a:stretch>
                          <a:fillRect/>
                        </a:stretch>
                      </p166:blipFill>
                      <p166:spPr xmlns:p166="http://schemas.microsoft.com/office/powerpoint/2016/6/main">
                        <a:xfrm>
                          <a:off x="0" y="0"/>
                          <a:ext cx="347135" cy="260351"/>
                        </a:xfrm>
                        <a:prstGeom prst="rect">
                          <a:avLst/>
                        </a:prstGeom>
                        <a:ln w="3175">
                          <a:solidFill>
                            <a:prstClr val="ltGray"/>
                          </a:solidFill>
                        </a:ln>
                      </p166:spPr>
                    </pslz:zmPr>
                  </pslz:sldZmObj>
                </pslz:sldZm>
              </a:graphicData>
            </a:graphic>
          </p:graphicFrame>
        </mc:Choice>
        <mc:Fallback>
          <p:pic>
            <p:nvPicPr>
              <p:cNvPr id="9" name="Slide Zoom 8">
                <a:hlinkClick r:id="rId5" action="ppaction://hlinksldjump"/>
                <a:extLst>
                  <a:ext uri="{FF2B5EF4-FFF2-40B4-BE49-F238E27FC236}">
                    <a16:creationId xmlns:a16="http://schemas.microsoft.com/office/drawing/2014/main" id="{11D81557-A088-4FD6-8B7B-710BDAC341CB}"/>
                  </a:ext>
                </a:extLst>
              </p:cNvPr>
              <p:cNvPicPr>
                <a:picLocks noGrp="1" noRot="1" noChangeAspect="1" noMove="1" noResize="1" noEditPoints="1" noAdjustHandles="1" noChangeArrowheads="1" noChangeShapeType="1"/>
              </p:cNvPicPr>
              <p:nvPr/>
            </p:nvPicPr>
            <p:blipFill>
              <a:blip r:embed="rId4"/>
              <a:stretch>
                <a:fillRect/>
              </a:stretch>
            </p:blipFill>
            <p:spPr>
              <a:xfrm>
                <a:off x="1595967" y="1754844"/>
                <a:ext cx="347135" cy="260351"/>
              </a:xfrm>
              <a:prstGeom prst="rect">
                <a:avLst/>
              </a:prstGeom>
              <a:ln w="3175">
                <a:solidFill>
                  <a:prstClr val="ltGray"/>
                </a:solidFill>
              </a:ln>
            </p:spPr>
          </p:pic>
        </mc:Fallback>
      </mc:AlternateContent>
    </p:spTree>
    <p:extLst>
      <p:ext uri="{BB962C8B-B14F-4D97-AF65-F5344CB8AC3E}">
        <p14:creationId xmlns:p14="http://schemas.microsoft.com/office/powerpoint/2010/main" val="33552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8724900" cy="2234458"/>
          </a:xfrm>
          <a:prstGeom prst="rect">
            <a:avLst/>
          </a:prstGeom>
        </p:spPr>
        <p:txBody>
          <a:bodyPr/>
          <a:lstStyle>
            <a:defPPr>
              <a:defRPr lang="en-US"/>
            </a:defPPr>
            <a:lvl1pPr marL="171450" indent="-171450" eaLnBrk="1" hangingPunct="1">
              <a:spcBef>
                <a:spcPct val="20000"/>
              </a:spcBef>
              <a:buClr>
                <a:schemeClr val="accent1"/>
              </a:buClr>
              <a:buFont typeface="Wingdings" panose="05000000000000000000" pitchFamily="2" charset="2"/>
              <a:buChar char="Ø"/>
              <a:defRPr sz="2400">
                <a:solidFill>
                  <a:srgbClr val="262626"/>
                </a:solidFill>
                <a:latin typeface="+mn-lt"/>
              </a:defRPr>
            </a:lvl1pPr>
            <a:lvl2pPr marL="514350" lvl="1" indent="-171450" eaLnBrk="1" hangingPunct="1">
              <a:spcBef>
                <a:spcPct val="20000"/>
              </a:spcBef>
              <a:buClr>
                <a:schemeClr val="accent1"/>
              </a:buClr>
              <a:buFont typeface="Wingdings" panose="05000000000000000000" pitchFamily="2" charset="2"/>
              <a:buChar char="v"/>
              <a:defRPr sz="2200">
                <a:solidFill>
                  <a:srgbClr val="262626"/>
                </a:solidFill>
                <a:latin typeface="+mn-lt"/>
                <a:cs typeface="+mn-cs"/>
              </a:defRPr>
            </a:lvl2pPr>
            <a:lvl3pPr marL="857250" indent="-171450" eaLnBrk="1" hangingPunct="1">
              <a:spcBef>
                <a:spcPct val="20000"/>
              </a:spcBef>
              <a:buClr>
                <a:schemeClr val="accent1"/>
              </a:buClr>
              <a:buFont typeface="Wingdings" panose="05000000000000000000" pitchFamily="2" charset="2"/>
              <a:buChar char="Ø"/>
              <a:defRPr sz="2000">
                <a:solidFill>
                  <a:srgbClr val="262626"/>
                </a:solidFill>
                <a:latin typeface="+mn-lt"/>
                <a:cs typeface="+mn-cs"/>
              </a:defRPr>
            </a:lvl3pPr>
            <a:lvl4pPr marL="1200150" indent="-171450" eaLnBrk="1" hangingPunct="1">
              <a:spcBef>
                <a:spcPct val="20000"/>
              </a:spcBef>
              <a:buClr>
                <a:schemeClr val="accent1"/>
              </a:buClr>
              <a:buFont typeface="Wingdings" panose="05000000000000000000" pitchFamily="2" charset="2"/>
              <a:buChar char="v"/>
              <a:defRPr>
                <a:solidFill>
                  <a:srgbClr val="262626"/>
                </a:solidFill>
                <a:latin typeface="+mn-lt"/>
                <a:cs typeface="+mn-cs"/>
              </a:defRPr>
            </a:lvl4pPr>
            <a:lvl5pPr marL="1543050" indent="-171450" eaLnBrk="1" hangingPunct="1">
              <a:spcBef>
                <a:spcPct val="20000"/>
              </a:spcBef>
              <a:buClr>
                <a:schemeClr val="accent1"/>
              </a:buClr>
              <a:buFont typeface="Wingdings" panose="05000000000000000000" pitchFamily="2" charset="2"/>
              <a:buChar char="Ø"/>
              <a:defRPr sz="1600">
                <a:solidFill>
                  <a:srgbClr val="262626"/>
                </a:solidFill>
                <a:latin typeface="+mn-lt"/>
                <a:cs typeface="+mn-cs"/>
              </a:defRPr>
            </a:lvl5pPr>
            <a:lvl6pPr marL="2148840" indent="-274320" defTabSz="914400">
              <a:spcBef>
                <a:spcPts val="400"/>
              </a:spcBef>
              <a:buClr>
                <a:schemeClr val="accent1"/>
              </a:buClr>
              <a:buFont typeface="Wingdings" pitchFamily="2" charset="2"/>
              <a:buChar char=""/>
              <a:defRPr sz="1400">
                <a:latin typeface="+mn-lt"/>
                <a:ea typeface="+mn-ea"/>
                <a:cs typeface="+mn-cs"/>
              </a:defRPr>
            </a:lvl6pPr>
            <a:lvl7pPr marL="2468880" indent="-274320" defTabSz="914400">
              <a:spcBef>
                <a:spcPts val="400"/>
              </a:spcBef>
              <a:buClr>
                <a:schemeClr val="accent1"/>
              </a:buClr>
              <a:buFont typeface="Wingdings" pitchFamily="2" charset="2"/>
              <a:buChar char=""/>
              <a:defRPr sz="1400">
                <a:latin typeface="+mn-lt"/>
                <a:ea typeface="+mn-ea"/>
                <a:cs typeface="+mn-cs"/>
              </a:defRPr>
            </a:lvl7pPr>
            <a:lvl8pPr marL="2788920" indent="-274320" defTabSz="914400">
              <a:spcBef>
                <a:spcPts val="400"/>
              </a:spcBef>
              <a:buClr>
                <a:schemeClr val="accent1"/>
              </a:buClr>
              <a:buFont typeface="Wingdings" pitchFamily="2" charset="2"/>
              <a:buChar char=""/>
              <a:defRPr sz="1400">
                <a:latin typeface="+mn-lt"/>
                <a:ea typeface="+mn-ea"/>
                <a:cs typeface="+mn-cs"/>
              </a:defRPr>
            </a:lvl8pPr>
            <a:lvl9pPr marL="3108960" indent="-274320" defTabSz="914400">
              <a:spcBef>
                <a:spcPts val="400"/>
              </a:spcBef>
              <a:buClr>
                <a:schemeClr val="accent1"/>
              </a:buClr>
              <a:buFont typeface="Wingdings" pitchFamily="2" charset="2"/>
              <a:buChar char=""/>
              <a:defRPr sz="1400">
                <a:latin typeface="+mn-lt"/>
                <a:ea typeface="+mn-ea"/>
                <a:cs typeface="+mn-cs"/>
              </a:defRPr>
            </a:lvl9pPr>
          </a:lstStyle>
          <a:p>
            <a:pPr marL="457200" indent="-457200">
              <a:buFont typeface="+mj-lt"/>
              <a:buAutoNum type="arabicPeriod"/>
            </a:pPr>
            <a:r>
              <a:rPr lang="en-US" dirty="0"/>
              <a:t> Gathering information on your question in a structured manner</a:t>
            </a:r>
          </a:p>
          <a:p>
            <a:pPr marL="457200" indent="-457200">
              <a:buFont typeface="+mj-lt"/>
              <a:buAutoNum type="arabicPeriod"/>
            </a:pPr>
            <a:r>
              <a:rPr lang="en-US" dirty="0"/>
              <a:t> Create an outline of sources</a:t>
            </a:r>
          </a:p>
          <a:p>
            <a:pPr marL="457200" indent="-457200">
              <a:buFont typeface="+mj-lt"/>
              <a:buAutoNum type="arabicPeriod"/>
            </a:pPr>
            <a:r>
              <a:rPr lang="en-US" dirty="0"/>
              <a:t> Reduce resources to key sources </a:t>
            </a:r>
          </a:p>
          <a:p>
            <a:pPr marL="457200" indent="-457200">
              <a:buFont typeface="+mj-lt"/>
              <a:buAutoNum type="arabicPeriod"/>
            </a:pPr>
            <a:r>
              <a:rPr lang="en-US" dirty="0"/>
              <a:t> Summarize the themes of these elements </a:t>
            </a:r>
          </a:p>
        </p:txBody>
      </p:sp>
      <p:sp>
        <p:nvSpPr>
          <p:cNvPr id="4" name="Rectangle 3"/>
          <p:cNvSpPr/>
          <p:nvPr/>
        </p:nvSpPr>
        <p:spPr>
          <a:xfrm>
            <a:off x="914400" y="76200"/>
            <a:ext cx="7715250" cy="523220"/>
          </a:xfrm>
          <a:prstGeom prst="rect">
            <a:avLst/>
          </a:prstGeom>
        </p:spPr>
        <p:txBody>
          <a:bodyPr/>
          <a:lstStyle/>
          <a:p>
            <a:pPr algn="ctr"/>
            <a:r>
              <a:rPr lang="en-US" sz="2400" b="1" dirty="0">
                <a:solidFill>
                  <a:srgbClr val="002060"/>
                </a:solidFill>
                <a:latin typeface="+mj-lt"/>
                <a:cs typeface="Aharoni" panose="02010803020104030203" pitchFamily="2" charset="-79"/>
              </a:rPr>
              <a:t>Literature/Research Review </a:t>
            </a:r>
          </a:p>
        </p:txBody>
      </p:sp>
    </p:spTree>
    <p:extLst>
      <p:ext uri="{BB962C8B-B14F-4D97-AF65-F5344CB8AC3E}">
        <p14:creationId xmlns:p14="http://schemas.microsoft.com/office/powerpoint/2010/main" val="453729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2831" y="76200"/>
            <a:ext cx="8652681" cy="457200"/>
          </a:xfrm>
          <a:prstGeom prst="rect">
            <a:avLst/>
          </a:prstGeom>
        </p:spPr>
        <p:txBody>
          <a:bodyPr>
            <a:normAutofit/>
          </a:bodyPr>
          <a:lstStyle>
            <a:defPPr>
              <a:defRPr lang="en-US"/>
            </a:defPPr>
            <a:lvl1pPr algn="ctr" eaLnBrk="1" hangingPunct="1">
              <a:defRPr sz="2400" b="1">
                <a:solidFill>
                  <a:srgbClr val="002060"/>
                </a:solidFill>
                <a:latin typeface="Times New Roman" panose="02020603050405020304" pitchFamily="18" charset="0"/>
                <a:cs typeface="Times New Roman" panose="02020603050405020304" pitchFamily="18" charset="0"/>
              </a:defRPr>
            </a:lvl1pPr>
            <a:lvl2pPr algn="ctr" eaLnBrk="1" hangingPunct="1">
              <a:defRPr sz="5400">
                <a:solidFill>
                  <a:schemeClr val="tx2"/>
                </a:solidFill>
                <a:latin typeface="Book Antiqua" charset="0"/>
              </a:defRPr>
            </a:lvl2pPr>
            <a:lvl3pPr algn="ctr" eaLnBrk="1" hangingPunct="1">
              <a:defRPr sz="5400">
                <a:solidFill>
                  <a:schemeClr val="tx2"/>
                </a:solidFill>
                <a:latin typeface="Book Antiqua" charset="0"/>
              </a:defRPr>
            </a:lvl3pPr>
            <a:lvl4pPr algn="ctr" eaLnBrk="1" hangingPunct="1">
              <a:defRPr sz="5400">
                <a:solidFill>
                  <a:schemeClr val="tx2"/>
                </a:solidFill>
                <a:latin typeface="Book Antiqua" charset="0"/>
              </a:defRPr>
            </a:lvl4pPr>
            <a:lvl5pPr algn="ctr" eaLnBrk="1" hangingPunct="1">
              <a:defRPr sz="5400">
                <a:solidFill>
                  <a:schemeClr val="tx2"/>
                </a:solidFill>
                <a:latin typeface="Book Antiqua" charset="0"/>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Research Outcomes </a:t>
            </a:r>
          </a:p>
        </p:txBody>
      </p:sp>
      <p:sp>
        <p:nvSpPr>
          <p:cNvPr id="7" name="Title 1"/>
          <p:cNvSpPr txBox="1">
            <a:spLocks/>
          </p:cNvSpPr>
          <p:nvPr/>
        </p:nvSpPr>
        <p:spPr>
          <a:xfrm>
            <a:off x="76200" y="685800"/>
            <a:ext cx="8843748" cy="3207252"/>
          </a:xfrm>
          <a:prstGeom prst="rect">
            <a:avLst/>
          </a:prstGeom>
        </p:spPr>
        <p:txBody>
          <a:bodyPr/>
          <a:lstStyle>
            <a:lvl1pPr algn="ctr" rtl="0" eaLnBrk="1" fontAlgn="base" hangingPunct="1">
              <a:spcBef>
                <a:spcPct val="0"/>
              </a:spcBef>
              <a:spcAft>
                <a:spcPct val="0"/>
              </a:spcAft>
              <a:defRPr sz="4300" b="1" kern="1200">
                <a:solidFill>
                  <a:srgbClr val="595959"/>
                </a:solidFill>
                <a:latin typeface="Arial"/>
                <a:ea typeface="ＭＳ Ｐゴシック" charset="0"/>
                <a:cs typeface="Arial"/>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Font typeface="+mj-lt"/>
              <a:buAutoNum type="arabicPeriod"/>
            </a:pPr>
            <a:r>
              <a:rPr lang="en-US" sz="2400" b="0" dirty="0">
                <a:solidFill>
                  <a:schemeClr val="tx2"/>
                </a:solidFill>
                <a:latin typeface="+mj-lt"/>
              </a:rPr>
              <a:t>Gives your recommendations and insight substance</a:t>
            </a:r>
          </a:p>
          <a:p>
            <a:pPr marL="457200" indent="-457200" algn="l">
              <a:buFont typeface="+mj-lt"/>
              <a:buAutoNum type="arabicPeriod"/>
            </a:pPr>
            <a:r>
              <a:rPr lang="en-US" sz="2400" b="0" dirty="0">
                <a:solidFill>
                  <a:schemeClr val="tx2"/>
                </a:solidFill>
                <a:latin typeface="+mj-lt"/>
              </a:rPr>
              <a:t>Increases your value as a knowledge worker</a:t>
            </a:r>
          </a:p>
          <a:p>
            <a:pPr marL="457200" indent="-457200" algn="l">
              <a:buFont typeface="+mj-lt"/>
              <a:buAutoNum type="arabicPeriod"/>
            </a:pPr>
            <a:r>
              <a:rPr lang="en-US" sz="2400" b="0" dirty="0">
                <a:solidFill>
                  <a:schemeClr val="tx2"/>
                </a:solidFill>
                <a:latin typeface="+mj-lt"/>
              </a:rPr>
              <a:t>Makes your organization more competitive from an intellectual capital standpoint </a:t>
            </a:r>
          </a:p>
          <a:p>
            <a:pPr marL="457200" indent="-457200" algn="l">
              <a:buFont typeface="+mj-lt"/>
              <a:buAutoNum type="arabicPeriod"/>
            </a:pPr>
            <a:r>
              <a:rPr lang="en-US" sz="2400" b="0" dirty="0">
                <a:solidFill>
                  <a:schemeClr val="tx2"/>
                </a:solidFill>
                <a:latin typeface="+mj-lt"/>
              </a:rPr>
              <a:t>Allows for you to provide the maximum amount of value in your chosen field</a:t>
            </a:r>
          </a:p>
          <a:p>
            <a:pPr marL="457200" indent="-457200" algn="l">
              <a:buFont typeface="+mj-lt"/>
              <a:buAutoNum type="arabicPeriod"/>
            </a:pPr>
            <a:r>
              <a:rPr lang="en-US" sz="2400" b="0" dirty="0">
                <a:solidFill>
                  <a:schemeClr val="tx2"/>
                </a:solidFill>
                <a:latin typeface="+mj-lt"/>
              </a:rPr>
              <a:t>Allows to become ever more specialized</a:t>
            </a:r>
          </a:p>
          <a:p>
            <a:pPr marL="457200" indent="-457200" algn="l">
              <a:buFont typeface="+mj-lt"/>
              <a:buAutoNum type="arabicPeriod"/>
            </a:pPr>
            <a:r>
              <a:rPr lang="en-US" sz="2400" b="0" dirty="0">
                <a:solidFill>
                  <a:schemeClr val="tx2"/>
                </a:solidFill>
                <a:latin typeface="+mj-lt"/>
              </a:rPr>
              <a:t>Stay on top of the latest trends and insights </a:t>
            </a:r>
          </a:p>
          <a:p>
            <a:pPr marL="457200" indent="-457200" algn="l">
              <a:buFont typeface="+mj-lt"/>
              <a:buAutoNum type="arabicPeriod"/>
            </a:pPr>
            <a:r>
              <a:rPr lang="en-US" sz="2400" b="0" dirty="0">
                <a:solidFill>
                  <a:schemeClr val="tx2"/>
                </a:solidFill>
                <a:latin typeface="+mj-lt"/>
              </a:rPr>
              <a:t>Creates a foundation for intuition and critical thinking in your chosen field</a:t>
            </a:r>
          </a:p>
          <a:p>
            <a:pPr marL="457200" indent="-457200" algn="l">
              <a:buFont typeface="+mj-lt"/>
              <a:buAutoNum type="arabicPeriod"/>
            </a:pPr>
            <a:endParaRPr lang="en-US" sz="2400" b="0" dirty="0">
              <a:solidFill>
                <a:schemeClr val="tx2"/>
              </a:solidFill>
            </a:endParaRPr>
          </a:p>
        </p:txBody>
      </p:sp>
    </p:spTree>
    <p:extLst>
      <p:ext uri="{BB962C8B-B14F-4D97-AF65-F5344CB8AC3E}">
        <p14:creationId xmlns:p14="http://schemas.microsoft.com/office/powerpoint/2010/main" val="103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081F-BD54-440D-853D-34C49D295F83}"/>
              </a:ext>
            </a:extLst>
          </p:cNvPr>
          <p:cNvSpPr>
            <a:spLocks noGrp="1"/>
          </p:cNvSpPr>
          <p:nvPr>
            <p:ph type="title"/>
          </p:nvPr>
        </p:nvSpPr>
        <p:spPr>
          <a:xfrm>
            <a:off x="304800" y="128723"/>
            <a:ext cx="7886700" cy="731520"/>
          </a:xfrm>
        </p:spPr>
        <p:txBody>
          <a:bodyPr/>
          <a:lstStyle/>
          <a:p>
            <a:r>
              <a:rPr lang="en-US" dirty="0"/>
              <a:t>Week 2 - 9.02  </a:t>
            </a:r>
          </a:p>
        </p:txBody>
      </p:sp>
      <p:sp>
        <p:nvSpPr>
          <p:cNvPr id="3" name="Content Placeholder 2">
            <a:extLst>
              <a:ext uri="{FF2B5EF4-FFF2-40B4-BE49-F238E27FC236}">
                <a16:creationId xmlns:a16="http://schemas.microsoft.com/office/drawing/2014/main" id="{2E29A48F-8FC9-4FE2-AB54-702617216835}"/>
              </a:ext>
            </a:extLst>
          </p:cNvPr>
          <p:cNvSpPr>
            <a:spLocks noGrp="1"/>
          </p:cNvSpPr>
          <p:nvPr>
            <p:ph idx="1"/>
          </p:nvPr>
        </p:nvSpPr>
        <p:spPr/>
        <p:txBody>
          <a:bodyPr/>
          <a:lstStyle/>
          <a:p>
            <a:r>
              <a:rPr lang="en-US" dirty="0"/>
              <a:t> Framing your projects</a:t>
            </a:r>
          </a:p>
          <a:p>
            <a:r>
              <a:rPr lang="en-US" dirty="0"/>
              <a:t> Data Science Landscape</a:t>
            </a:r>
          </a:p>
          <a:p>
            <a:r>
              <a:rPr lang="en-US" dirty="0"/>
              <a:t> Charter Overview </a:t>
            </a:r>
          </a:p>
        </p:txBody>
      </p:sp>
      <p:sp>
        <p:nvSpPr>
          <p:cNvPr id="4" name="Slide Number Placeholder 3">
            <a:extLst>
              <a:ext uri="{FF2B5EF4-FFF2-40B4-BE49-F238E27FC236}">
                <a16:creationId xmlns:a16="http://schemas.microsoft.com/office/drawing/2014/main" id="{BB0BA339-428D-49A5-A128-0929CC8C78E8}"/>
              </a:ext>
            </a:extLst>
          </p:cNvPr>
          <p:cNvSpPr>
            <a:spLocks noGrp="1"/>
          </p:cNvSpPr>
          <p:nvPr>
            <p:ph type="sldNum" sz="quarter" idx="12"/>
          </p:nvPr>
        </p:nvSpPr>
        <p:spPr/>
        <p:txBody>
          <a:bodyPr/>
          <a:lstStyle/>
          <a:p>
            <a:fld id="{5ACD0CF0-90CC-9C41-A77B-2776398A8C8B}" type="slidenum">
              <a:rPr lang="en-US" smtClean="0"/>
              <a:pPr/>
              <a:t>22</a:t>
            </a:fld>
            <a:endParaRPr lang="en-US"/>
          </a:p>
        </p:txBody>
      </p:sp>
    </p:spTree>
    <p:extLst>
      <p:ext uri="{BB962C8B-B14F-4D97-AF65-F5344CB8AC3E}">
        <p14:creationId xmlns:p14="http://schemas.microsoft.com/office/powerpoint/2010/main" val="309506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8125-9E25-46F0-BBC4-14302CBCC2AB}"/>
              </a:ext>
            </a:extLst>
          </p:cNvPr>
          <p:cNvSpPr>
            <a:spLocks noGrp="1"/>
          </p:cNvSpPr>
          <p:nvPr>
            <p:ph type="title"/>
          </p:nvPr>
        </p:nvSpPr>
        <p:spPr>
          <a:xfrm>
            <a:off x="381000" y="136524"/>
            <a:ext cx="7886700" cy="731520"/>
          </a:xfrm>
        </p:spPr>
        <p:txBody>
          <a:bodyPr/>
          <a:lstStyle/>
          <a:p>
            <a:r>
              <a:rPr lang="en-US" sz="2800" dirty="0">
                <a:solidFill>
                  <a:srgbClr val="002060"/>
                </a:solidFill>
                <a:cs typeface="Aharoni" panose="02010803020104030203" pitchFamily="2" charset="-79"/>
              </a:rPr>
              <a:t>Exercise</a:t>
            </a:r>
          </a:p>
        </p:txBody>
      </p:sp>
      <p:sp>
        <p:nvSpPr>
          <p:cNvPr id="3" name="Content Placeholder 2">
            <a:extLst>
              <a:ext uri="{FF2B5EF4-FFF2-40B4-BE49-F238E27FC236}">
                <a16:creationId xmlns:a16="http://schemas.microsoft.com/office/drawing/2014/main" id="{6553EDFE-6C9C-4328-8066-D856AE6691D2}"/>
              </a:ext>
            </a:extLst>
          </p:cNvPr>
          <p:cNvSpPr>
            <a:spLocks noGrp="1"/>
          </p:cNvSpPr>
          <p:nvPr>
            <p:ph idx="1"/>
          </p:nvPr>
        </p:nvSpPr>
        <p:spPr>
          <a:xfrm>
            <a:off x="76200" y="914400"/>
            <a:ext cx="9067800" cy="4351338"/>
          </a:xfrm>
        </p:spPr>
        <p:txBody>
          <a:bodyPr/>
          <a:lstStyle/>
          <a:p>
            <a:r>
              <a:rPr lang="en-US" dirty="0"/>
              <a:t> Get into your capstone groups </a:t>
            </a:r>
          </a:p>
          <a:p>
            <a:r>
              <a:rPr lang="en-US" dirty="0"/>
              <a:t> Discuss what you think the expectation are for your project and complete the following statement: </a:t>
            </a:r>
          </a:p>
          <a:p>
            <a:pPr lvl="1"/>
            <a:r>
              <a:rPr lang="en-US" dirty="0"/>
              <a:t> This will be a successful project if…</a:t>
            </a:r>
          </a:p>
          <a:p>
            <a:pPr marL="0" indent="0">
              <a:buNone/>
            </a:pPr>
            <a:endParaRPr lang="en-US" dirty="0"/>
          </a:p>
        </p:txBody>
      </p:sp>
      <p:sp>
        <p:nvSpPr>
          <p:cNvPr id="4" name="Slide Number Placeholder 3">
            <a:extLst>
              <a:ext uri="{FF2B5EF4-FFF2-40B4-BE49-F238E27FC236}">
                <a16:creationId xmlns:a16="http://schemas.microsoft.com/office/drawing/2014/main" id="{1234DEBF-CB9E-4B55-933E-03DF6B3D7C6F}"/>
              </a:ext>
            </a:extLst>
          </p:cNvPr>
          <p:cNvSpPr>
            <a:spLocks noGrp="1"/>
          </p:cNvSpPr>
          <p:nvPr>
            <p:ph type="sldNum" sz="quarter" idx="12"/>
          </p:nvPr>
        </p:nvSpPr>
        <p:spPr/>
        <p:txBody>
          <a:bodyPr/>
          <a:lstStyle/>
          <a:p>
            <a:fld id="{5ACD0CF0-90CC-9C41-A77B-2776398A8C8B}" type="slidenum">
              <a:rPr lang="en-US" smtClean="0"/>
              <a:pPr/>
              <a:t>23</a:t>
            </a:fld>
            <a:endParaRPr lang="en-US"/>
          </a:p>
        </p:txBody>
      </p:sp>
    </p:spTree>
    <p:extLst>
      <p:ext uri="{BB962C8B-B14F-4D97-AF65-F5344CB8AC3E}">
        <p14:creationId xmlns:p14="http://schemas.microsoft.com/office/powerpoint/2010/main" val="3114121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8890-95FA-48D2-A100-3FB55E46054E}"/>
              </a:ext>
            </a:extLst>
          </p:cNvPr>
          <p:cNvSpPr>
            <a:spLocks noGrp="1"/>
          </p:cNvSpPr>
          <p:nvPr>
            <p:ph type="title"/>
          </p:nvPr>
        </p:nvSpPr>
        <p:spPr>
          <a:xfrm>
            <a:off x="381000" y="1676400"/>
            <a:ext cx="7886700" cy="731520"/>
          </a:xfrm>
        </p:spPr>
        <p:txBody>
          <a:bodyPr/>
          <a:lstStyle/>
          <a:p>
            <a:r>
              <a:rPr lang="en-US" dirty="0"/>
              <a:t>Landscape of Data Science</a:t>
            </a:r>
          </a:p>
        </p:txBody>
      </p:sp>
      <p:sp>
        <p:nvSpPr>
          <p:cNvPr id="4" name="Slide Number Placeholder 3">
            <a:extLst>
              <a:ext uri="{FF2B5EF4-FFF2-40B4-BE49-F238E27FC236}">
                <a16:creationId xmlns:a16="http://schemas.microsoft.com/office/drawing/2014/main" id="{1D4BAC79-5FF6-4CB9-8FD8-3B6E4B3F7E0B}"/>
              </a:ext>
            </a:extLst>
          </p:cNvPr>
          <p:cNvSpPr>
            <a:spLocks noGrp="1"/>
          </p:cNvSpPr>
          <p:nvPr>
            <p:ph type="sldNum" sz="quarter" idx="12"/>
          </p:nvPr>
        </p:nvSpPr>
        <p:spPr/>
        <p:txBody>
          <a:bodyPr/>
          <a:lstStyle/>
          <a:p>
            <a:fld id="{5ACD0CF0-90CC-9C41-A77B-2776398A8C8B}" type="slidenum">
              <a:rPr lang="en-US" smtClean="0"/>
              <a:pPr/>
              <a:t>24</a:t>
            </a:fld>
            <a:endParaRPr lang="en-US"/>
          </a:p>
        </p:txBody>
      </p:sp>
    </p:spTree>
    <p:extLst>
      <p:ext uri="{BB962C8B-B14F-4D97-AF65-F5344CB8AC3E}">
        <p14:creationId xmlns:p14="http://schemas.microsoft.com/office/powerpoint/2010/main" val="371585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16103"/>
            <a:ext cx="7756263" cy="715304"/>
          </a:xfrm>
        </p:spPr>
        <p:txBody>
          <a:bodyPr/>
          <a:lstStyle/>
          <a:p>
            <a:r>
              <a:rPr lang="en-US" sz="2800" dirty="0"/>
              <a:t>Types of Data Scientists</a:t>
            </a:r>
          </a:p>
        </p:txBody>
      </p:sp>
      <p:sp>
        <p:nvSpPr>
          <p:cNvPr id="3" name="TextBox 2"/>
          <p:cNvSpPr txBox="1"/>
          <p:nvPr/>
        </p:nvSpPr>
        <p:spPr>
          <a:xfrm>
            <a:off x="175098" y="731407"/>
            <a:ext cx="8754894" cy="3970318"/>
          </a:xfrm>
          <a:prstGeom prst="rect">
            <a:avLst/>
          </a:prstGeom>
          <a:noFill/>
        </p:spPr>
        <p:txBody>
          <a:bodyPr wrap="square" rtlCol="0">
            <a:spAutoFit/>
          </a:bodyPr>
          <a:lstStyle/>
          <a:p>
            <a:r>
              <a:rPr lang="en-US" dirty="0">
                <a:solidFill>
                  <a:schemeClr val="tx2"/>
                </a:solidFill>
              </a:rPr>
              <a:t>Those strong in </a:t>
            </a:r>
            <a:r>
              <a:rPr lang="en-US" b="1" dirty="0">
                <a:solidFill>
                  <a:schemeClr val="tx2"/>
                </a:solidFill>
              </a:rPr>
              <a:t>statistics</a:t>
            </a:r>
            <a:r>
              <a:rPr lang="en-US" dirty="0">
                <a:solidFill>
                  <a:schemeClr val="tx2"/>
                </a:solidFill>
              </a:rPr>
              <a:t>: they sometimes develop new statistical theories for big data, that even traditional statisticians are not aware of. They are expert in statistical modeling, experimental design, sampling, clustering, data reduction, confidence intervals, testing, modeling, predictive modeling and other related techniques.</a:t>
            </a:r>
          </a:p>
          <a:p>
            <a:endParaRPr lang="en-US" dirty="0">
              <a:solidFill>
                <a:schemeClr val="tx2"/>
              </a:solidFill>
            </a:endParaRPr>
          </a:p>
          <a:p>
            <a:r>
              <a:rPr lang="en-US" dirty="0">
                <a:solidFill>
                  <a:schemeClr val="tx2"/>
                </a:solidFill>
              </a:rPr>
              <a:t>Those strong in </a:t>
            </a:r>
            <a:r>
              <a:rPr lang="en-US" b="1" dirty="0">
                <a:solidFill>
                  <a:schemeClr val="tx2"/>
                </a:solidFill>
              </a:rPr>
              <a:t>mathematics</a:t>
            </a:r>
            <a:r>
              <a:rPr lang="en-US" dirty="0">
                <a:solidFill>
                  <a:schemeClr val="tx2"/>
                </a:solidFill>
              </a:rPr>
              <a:t>: NSA (national security agency) or defense/military people working on big data, astronomers, and </a:t>
            </a:r>
            <a:r>
              <a:rPr lang="en-US" i="1" dirty="0">
                <a:solidFill>
                  <a:schemeClr val="tx2"/>
                </a:solidFill>
              </a:rPr>
              <a:t>operations research</a:t>
            </a:r>
            <a:r>
              <a:rPr lang="en-US" dirty="0">
                <a:solidFill>
                  <a:schemeClr val="tx2"/>
                </a:solidFill>
              </a:rPr>
              <a:t> people doing analytic business optimization (inventory management and forecasting, pricing optimization, supply chain, quality control, yield optimization) as they collect, analyses and extract value out of data.</a:t>
            </a:r>
          </a:p>
          <a:p>
            <a:endParaRPr lang="en-US" dirty="0">
              <a:solidFill>
                <a:schemeClr val="tx2"/>
              </a:solidFill>
            </a:endParaRPr>
          </a:p>
          <a:p>
            <a:r>
              <a:rPr lang="en-US" dirty="0">
                <a:solidFill>
                  <a:schemeClr val="tx2"/>
                </a:solidFill>
              </a:rPr>
              <a:t>Those strong in </a:t>
            </a:r>
            <a:r>
              <a:rPr lang="en-US" b="1" dirty="0">
                <a:solidFill>
                  <a:schemeClr val="tx2"/>
                </a:solidFill>
              </a:rPr>
              <a:t>data engineering</a:t>
            </a:r>
            <a:r>
              <a:rPr lang="en-US" dirty="0">
                <a:solidFill>
                  <a:schemeClr val="tx2"/>
                </a:solidFill>
              </a:rPr>
              <a:t>, Hadoop, database/memory/file systems optimization and architecture, API's, Analytics as a Service, optimization of data flows, data plumbing.</a:t>
            </a:r>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321859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Types of Data Scientists </a:t>
            </a:r>
          </a:p>
        </p:txBody>
      </p:sp>
      <p:sp>
        <p:nvSpPr>
          <p:cNvPr id="3" name="Rectangle 2"/>
          <p:cNvSpPr/>
          <p:nvPr/>
        </p:nvSpPr>
        <p:spPr>
          <a:xfrm>
            <a:off x="175098" y="848139"/>
            <a:ext cx="8754893" cy="4247317"/>
          </a:xfrm>
          <a:prstGeom prst="rect">
            <a:avLst/>
          </a:prstGeom>
        </p:spPr>
        <p:txBody>
          <a:bodyPr wrap="square">
            <a:spAutoFit/>
          </a:bodyPr>
          <a:lstStyle/>
          <a:p>
            <a:r>
              <a:rPr lang="en-US" dirty="0">
                <a:solidFill>
                  <a:schemeClr val="tx2"/>
                </a:solidFill>
              </a:rPr>
              <a:t>Those strong in </a:t>
            </a:r>
            <a:r>
              <a:rPr lang="en-US" b="1" dirty="0">
                <a:solidFill>
                  <a:schemeClr val="tx2"/>
                </a:solidFill>
              </a:rPr>
              <a:t>machine learning</a:t>
            </a:r>
            <a:r>
              <a:rPr lang="en-US" dirty="0">
                <a:solidFill>
                  <a:schemeClr val="tx2"/>
                </a:solidFill>
              </a:rPr>
              <a:t> / computer science (algorithms, computational complexity)</a:t>
            </a:r>
          </a:p>
          <a:p>
            <a:endParaRPr lang="en-US" dirty="0">
              <a:solidFill>
                <a:schemeClr val="tx2"/>
              </a:solidFill>
            </a:endParaRPr>
          </a:p>
          <a:p>
            <a:r>
              <a:rPr lang="en-US" dirty="0">
                <a:solidFill>
                  <a:schemeClr val="tx2"/>
                </a:solidFill>
              </a:rPr>
              <a:t>Those strong in </a:t>
            </a:r>
            <a:r>
              <a:rPr lang="en-US" b="1" dirty="0">
                <a:solidFill>
                  <a:schemeClr val="tx2"/>
                </a:solidFill>
              </a:rPr>
              <a:t>business</a:t>
            </a:r>
            <a:r>
              <a:rPr lang="en-US" dirty="0">
                <a:solidFill>
                  <a:schemeClr val="tx2"/>
                </a:solidFill>
              </a:rPr>
              <a:t>, ROI optimization, decision sciences, involved in some of the tasks traditionally performed by business analysts in bigger companies (dashboards design, metric mix selection and metric definitions, ROI optimization, high-level database design)</a:t>
            </a:r>
          </a:p>
          <a:p>
            <a:endParaRPr lang="en-US" dirty="0">
              <a:solidFill>
                <a:schemeClr val="tx2"/>
              </a:solidFill>
            </a:endParaRPr>
          </a:p>
          <a:p>
            <a:r>
              <a:rPr lang="en-US" dirty="0">
                <a:solidFill>
                  <a:schemeClr val="tx2"/>
                </a:solidFill>
              </a:rPr>
              <a:t>Those strong in production code development, </a:t>
            </a:r>
            <a:r>
              <a:rPr lang="en-US" b="1" dirty="0">
                <a:solidFill>
                  <a:schemeClr val="tx2"/>
                </a:solidFill>
              </a:rPr>
              <a:t>software engineering</a:t>
            </a:r>
            <a:r>
              <a:rPr lang="en-US" dirty="0">
                <a:solidFill>
                  <a:schemeClr val="tx2"/>
                </a:solidFill>
              </a:rPr>
              <a:t> (they know a few programming languages)</a:t>
            </a:r>
          </a:p>
          <a:p>
            <a:endParaRPr lang="en-US" dirty="0">
              <a:solidFill>
                <a:schemeClr val="tx2"/>
              </a:solidFill>
            </a:endParaRPr>
          </a:p>
          <a:p>
            <a:r>
              <a:rPr lang="en-US" dirty="0">
                <a:solidFill>
                  <a:schemeClr val="tx2"/>
                </a:solidFill>
              </a:rPr>
              <a:t>Those strong in </a:t>
            </a:r>
            <a:r>
              <a:rPr lang="en-US" b="1" dirty="0">
                <a:solidFill>
                  <a:schemeClr val="tx2"/>
                </a:solidFill>
              </a:rPr>
              <a:t>visualization</a:t>
            </a:r>
            <a:endParaRPr lang="en-US" dirty="0">
              <a:solidFill>
                <a:schemeClr val="tx2"/>
              </a:solidFill>
            </a:endParaRPr>
          </a:p>
          <a:p>
            <a:endParaRPr lang="en-US" dirty="0">
              <a:solidFill>
                <a:schemeClr val="tx2"/>
              </a:solidFill>
            </a:endParaRPr>
          </a:p>
          <a:p>
            <a:r>
              <a:rPr lang="en-US" dirty="0">
                <a:solidFill>
                  <a:schemeClr val="tx2"/>
                </a:solidFill>
              </a:rPr>
              <a:t>Those strong in GIS, </a:t>
            </a:r>
            <a:r>
              <a:rPr lang="en-US" b="1" dirty="0">
                <a:solidFill>
                  <a:schemeClr val="tx2"/>
                </a:solidFill>
              </a:rPr>
              <a:t>spatial data</a:t>
            </a:r>
            <a:r>
              <a:rPr lang="en-US" dirty="0">
                <a:solidFill>
                  <a:schemeClr val="tx2"/>
                </a:solidFill>
              </a:rPr>
              <a:t>, data modeled by graphs, graph databases</a:t>
            </a:r>
          </a:p>
          <a:p>
            <a:endParaRPr lang="en-US" dirty="0">
              <a:solidFill>
                <a:schemeClr val="tx2"/>
              </a:solidFill>
            </a:endParaRPr>
          </a:p>
          <a:p>
            <a:r>
              <a:rPr lang="en-US" dirty="0">
                <a:solidFill>
                  <a:schemeClr val="tx2"/>
                </a:solidFill>
              </a:rPr>
              <a:t>Those strong in a few of the above.</a:t>
            </a:r>
          </a:p>
        </p:txBody>
      </p:sp>
    </p:spTree>
    <p:extLst>
      <p:ext uri="{BB962C8B-B14F-4D97-AF65-F5344CB8AC3E}">
        <p14:creationId xmlns:p14="http://schemas.microsoft.com/office/powerpoint/2010/main" val="2572039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80" y="35560"/>
            <a:ext cx="7756263" cy="715304"/>
          </a:xfrm>
        </p:spPr>
        <p:txBody>
          <a:bodyPr/>
          <a:lstStyle/>
          <a:p>
            <a:r>
              <a:rPr lang="en-US" dirty="0"/>
              <a:t>Fields of Focus </a:t>
            </a:r>
          </a:p>
        </p:txBody>
      </p:sp>
      <p:sp>
        <p:nvSpPr>
          <p:cNvPr id="4" name="TextBox 3"/>
          <p:cNvSpPr txBox="1"/>
          <p:nvPr/>
        </p:nvSpPr>
        <p:spPr>
          <a:xfrm>
            <a:off x="291829" y="770319"/>
            <a:ext cx="8547371" cy="2677656"/>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tx2"/>
                </a:solidFill>
              </a:rPr>
              <a:t>Biotech (Genome)</a:t>
            </a:r>
          </a:p>
          <a:p>
            <a:pPr marL="457200" indent="-457200">
              <a:buFont typeface="Wingdings" panose="05000000000000000000" pitchFamily="2" charset="2"/>
              <a:buChar char="Ø"/>
            </a:pPr>
            <a:r>
              <a:rPr lang="en-US" sz="2400" dirty="0">
                <a:solidFill>
                  <a:schemeClr val="tx2"/>
                </a:solidFill>
              </a:rPr>
              <a:t>Finance (Sentiment)</a:t>
            </a:r>
          </a:p>
          <a:p>
            <a:pPr marL="457200" indent="-457200">
              <a:buFont typeface="Wingdings" panose="05000000000000000000" pitchFamily="2" charset="2"/>
              <a:buChar char="Ø"/>
            </a:pPr>
            <a:r>
              <a:rPr lang="en-US" sz="2400" dirty="0">
                <a:solidFill>
                  <a:schemeClr val="tx2"/>
                </a:solidFill>
              </a:rPr>
              <a:t>Government (</a:t>
            </a:r>
            <a:r>
              <a:rPr lang="en-US" sz="2400" dirty="0" err="1">
                <a:solidFill>
                  <a:schemeClr val="tx2"/>
                </a:solidFill>
              </a:rPr>
              <a:t>USGS.Defense.Energy</a:t>
            </a:r>
            <a:r>
              <a:rPr lang="en-US" sz="2400" dirty="0">
                <a:solidFill>
                  <a:schemeClr val="tx2"/>
                </a:solidFill>
              </a:rPr>
              <a:t>)</a:t>
            </a:r>
          </a:p>
          <a:p>
            <a:pPr marL="457200" indent="-457200">
              <a:buFont typeface="Wingdings" panose="05000000000000000000" pitchFamily="2" charset="2"/>
              <a:buChar char="Ø"/>
            </a:pPr>
            <a:r>
              <a:rPr lang="en-US" sz="2400" dirty="0">
                <a:solidFill>
                  <a:schemeClr val="tx2"/>
                </a:solidFill>
              </a:rPr>
              <a:t>Health Care (Survival Analysis/Fraud Detection)</a:t>
            </a:r>
          </a:p>
          <a:p>
            <a:pPr marL="457200" indent="-457200">
              <a:buFont typeface="Wingdings" panose="05000000000000000000" pitchFamily="2" charset="2"/>
              <a:buChar char="Ø"/>
            </a:pPr>
            <a:r>
              <a:rPr lang="en-US" sz="2400" dirty="0">
                <a:solidFill>
                  <a:schemeClr val="tx2"/>
                </a:solidFill>
              </a:rPr>
              <a:t>Cyber Security (Defense Against Attacks)</a:t>
            </a:r>
          </a:p>
          <a:p>
            <a:pPr marL="457200" indent="-457200">
              <a:buFont typeface="Wingdings" panose="05000000000000000000" pitchFamily="2" charset="2"/>
              <a:buChar char="Ø"/>
            </a:pPr>
            <a:r>
              <a:rPr lang="en-US" sz="2400" dirty="0">
                <a:solidFill>
                  <a:schemeClr val="tx2"/>
                </a:solidFill>
              </a:rPr>
              <a:t>Geospatial Analysis (Climate Change/Earthquakes/Intelligence)</a:t>
            </a:r>
          </a:p>
          <a:p>
            <a:pPr marL="457200" indent="-457200">
              <a:buFont typeface="Wingdings" panose="05000000000000000000" pitchFamily="2" charset="2"/>
              <a:buChar char="Ø"/>
            </a:pPr>
            <a:r>
              <a:rPr lang="en-US" sz="2400" dirty="0">
                <a:solidFill>
                  <a:schemeClr val="tx2"/>
                </a:solidFill>
              </a:rPr>
              <a:t>What else? </a:t>
            </a:r>
          </a:p>
        </p:txBody>
      </p:sp>
    </p:spTree>
    <p:extLst>
      <p:ext uri="{BB962C8B-B14F-4D97-AF65-F5344CB8AC3E}">
        <p14:creationId xmlns:p14="http://schemas.microsoft.com/office/powerpoint/2010/main" val="160523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143000"/>
            <a:ext cx="8379725" cy="3539430"/>
          </a:xfrm>
          <a:prstGeom prst="rect">
            <a:avLst/>
          </a:prstGeom>
          <a:noFill/>
        </p:spPr>
        <p:txBody>
          <a:bodyPr wrap="square" rtlCol="0">
            <a:spAutoFit/>
          </a:bodyPr>
          <a:lstStyle/>
          <a:p>
            <a:pPr algn="ctr"/>
            <a:r>
              <a:rPr lang="en-US" sz="3200" dirty="0">
                <a:solidFill>
                  <a:schemeClr val="tx2"/>
                </a:solidFill>
              </a:rPr>
              <a:t>As a result of the ever-expanding </a:t>
            </a:r>
            <a:r>
              <a:rPr lang="en-US" sz="3200" b="1" dirty="0">
                <a:solidFill>
                  <a:schemeClr val="tx2"/>
                </a:solidFill>
              </a:rPr>
              <a:t>knowledge economy </a:t>
            </a:r>
            <a:r>
              <a:rPr lang="en-US" sz="3200" dirty="0">
                <a:solidFill>
                  <a:schemeClr val="tx2"/>
                </a:solidFill>
              </a:rPr>
              <a:t>and emphasis on </a:t>
            </a:r>
            <a:r>
              <a:rPr lang="en-US" sz="3200" b="1" dirty="0">
                <a:solidFill>
                  <a:schemeClr val="tx2"/>
                </a:solidFill>
              </a:rPr>
              <a:t>intellectual capital </a:t>
            </a:r>
            <a:r>
              <a:rPr lang="en-US" sz="3200" dirty="0">
                <a:solidFill>
                  <a:schemeClr val="tx2"/>
                </a:solidFill>
              </a:rPr>
              <a:t>driving </a:t>
            </a:r>
            <a:r>
              <a:rPr lang="en-US" sz="3200" b="1" dirty="0">
                <a:solidFill>
                  <a:schemeClr val="tx2"/>
                </a:solidFill>
              </a:rPr>
              <a:t>divisions of labor </a:t>
            </a:r>
            <a:r>
              <a:rPr lang="en-US" sz="3200" dirty="0">
                <a:solidFill>
                  <a:schemeClr val="tx2"/>
                </a:solidFill>
              </a:rPr>
              <a:t>resulting in </a:t>
            </a:r>
            <a:r>
              <a:rPr lang="en-US" sz="3200" b="1" dirty="0">
                <a:solidFill>
                  <a:schemeClr val="tx2"/>
                </a:solidFill>
              </a:rPr>
              <a:t>hyper specialization</a:t>
            </a:r>
            <a:r>
              <a:rPr lang="en-US" sz="3200" dirty="0">
                <a:solidFill>
                  <a:schemeClr val="tx2"/>
                </a:solidFill>
              </a:rPr>
              <a:t> the need to establish high quality </a:t>
            </a:r>
            <a:r>
              <a:rPr lang="en-US" sz="3200" b="1" dirty="0">
                <a:solidFill>
                  <a:schemeClr val="tx2"/>
                </a:solidFill>
              </a:rPr>
              <a:t>research habits </a:t>
            </a:r>
            <a:r>
              <a:rPr lang="en-US" sz="3200" dirty="0">
                <a:solidFill>
                  <a:schemeClr val="tx2"/>
                </a:solidFill>
              </a:rPr>
              <a:t>is a critical step for anyone wanting to stay competitive in his/her chosen field.  </a:t>
            </a:r>
          </a:p>
        </p:txBody>
      </p:sp>
    </p:spTree>
    <p:extLst>
      <p:ext uri="{BB962C8B-B14F-4D97-AF65-F5344CB8AC3E}">
        <p14:creationId xmlns:p14="http://schemas.microsoft.com/office/powerpoint/2010/main" val="109085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447800"/>
            <a:ext cx="8379725" cy="1384995"/>
          </a:xfrm>
          <a:prstGeom prst="rect">
            <a:avLst/>
          </a:prstGeom>
          <a:noFill/>
        </p:spPr>
        <p:txBody>
          <a:bodyPr wrap="square" rtlCol="0">
            <a:spAutoFit/>
          </a:bodyPr>
          <a:lstStyle/>
          <a:p>
            <a:pPr algn="ctr"/>
            <a:r>
              <a:rPr lang="en-US" sz="2800" dirty="0">
                <a:solidFill>
                  <a:schemeClr val="tx2"/>
                </a:solidFill>
              </a:rPr>
              <a:t>Be thinking about what type of Data Scientists you are/or want to be and what field of specialty in which you would like to work </a:t>
            </a:r>
          </a:p>
        </p:txBody>
      </p:sp>
    </p:spTree>
    <p:extLst>
      <p:ext uri="{BB962C8B-B14F-4D97-AF65-F5344CB8AC3E}">
        <p14:creationId xmlns:p14="http://schemas.microsoft.com/office/powerpoint/2010/main" val="345133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Outline</a:t>
            </a:r>
          </a:p>
        </p:txBody>
      </p:sp>
      <p:sp>
        <p:nvSpPr>
          <p:cNvPr id="3" name="TextBox 2"/>
          <p:cNvSpPr txBox="1"/>
          <p:nvPr/>
        </p:nvSpPr>
        <p:spPr>
          <a:xfrm>
            <a:off x="-304800" y="791504"/>
            <a:ext cx="9188714" cy="1323439"/>
          </a:xfrm>
          <a:prstGeom prst="rect">
            <a:avLst/>
          </a:prstGeom>
          <a:noFill/>
        </p:spPr>
        <p:txBody>
          <a:bodyPr wrap="square" rtlCol="0">
            <a:spAutoFit/>
          </a:bodyPr>
          <a:lstStyle/>
          <a:p>
            <a:pPr marL="914400" lvl="1" indent="-457200">
              <a:buFont typeface="Wingdings" panose="05000000000000000000" pitchFamily="2" charset="2"/>
              <a:buChar char="Ø"/>
              <a:defRPr/>
            </a:pPr>
            <a:r>
              <a:rPr lang="en-US" sz="2000" dirty="0">
                <a:solidFill>
                  <a:srgbClr val="002060"/>
                </a:solidFill>
                <a:latin typeface="Book Antiqua" charset="0"/>
              </a:rPr>
              <a:t>Capstones Q &amp; A</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Class Administration and Connection to Capstones</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000" dirty="0">
                <a:solidFill>
                  <a:srgbClr val="002060"/>
                </a:solidFill>
                <a:latin typeface="Book Antiqua" charset="0"/>
              </a:rPr>
              <a:t>What is Data Science?</a:t>
            </a:r>
            <a:endParaRPr kumimoji="0" lang="en-US" sz="20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0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6508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a:p>
        </p:txBody>
      </p:sp>
      <p:sp>
        <p:nvSpPr>
          <p:cNvPr id="6" name="Content Placeholder 2"/>
          <p:cNvSpPr>
            <a:spLocks noGrp="1"/>
          </p:cNvSpPr>
          <p:nvPr>
            <p:ph idx="1"/>
          </p:nvPr>
        </p:nvSpPr>
        <p:spPr>
          <a:xfrm>
            <a:off x="152400" y="914400"/>
            <a:ext cx="8546638" cy="2782993"/>
          </a:xfrm>
        </p:spPr>
        <p:txBody>
          <a:bodyPr>
            <a:normAutofit/>
          </a:bodyPr>
          <a:lstStyle/>
          <a:p>
            <a:r>
              <a:rPr lang="en-US" sz="2700" dirty="0">
                <a:solidFill>
                  <a:srgbClr val="002060"/>
                </a:solidFill>
                <a:latin typeface="Times New Roman" panose="02020603050405020304" pitchFamily="18" charset="0"/>
                <a:cs typeface="Times New Roman" panose="02020603050405020304" pitchFamily="18" charset="0"/>
              </a:rPr>
              <a:t> What do Data Scientists actually do anyway?</a:t>
            </a:r>
            <a:endParaRPr lang="en-US" dirty="0">
              <a:solidFill>
                <a:srgbClr val="002060"/>
              </a:solidFill>
              <a:latin typeface="Times New Roman" panose="02020603050405020304" pitchFamily="18" charset="0"/>
              <a:cs typeface="Times New Roman" panose="02020603050405020304" pitchFamily="18" charset="0"/>
            </a:endParaRPr>
          </a:p>
          <a:p>
            <a:pPr lvl="1"/>
            <a:r>
              <a:rPr lang="en-US" sz="2400" dirty="0">
                <a:solidFill>
                  <a:srgbClr val="002060"/>
                </a:solidFill>
                <a:latin typeface="Times New Roman" panose="02020603050405020304" pitchFamily="18" charset="0"/>
                <a:cs typeface="Times New Roman" panose="02020603050405020304" pitchFamily="18" charset="0"/>
              </a:rPr>
              <a:t> </a:t>
            </a:r>
            <a:r>
              <a:rPr lang="en-US" sz="2400" dirty="0">
                <a:hlinkClick r:id="rId2"/>
              </a:rPr>
              <a:t>https://www.kaggle.com/surveys/2017</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304800" y="8721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Tree>
    <p:extLst>
      <p:ext uri="{BB962C8B-B14F-4D97-AF65-F5344CB8AC3E}">
        <p14:creationId xmlns:p14="http://schemas.microsoft.com/office/powerpoint/2010/main" val="2416680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1924"/>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 Data Analytics (Science) Levels</a:t>
            </a:r>
          </a:p>
        </p:txBody>
      </p:sp>
      <p:sp>
        <p:nvSpPr>
          <p:cNvPr id="5" name="Slide Number Placeholder 4"/>
          <p:cNvSpPr>
            <a:spLocks noGrp="1"/>
          </p:cNvSpPr>
          <p:nvPr>
            <p:ph type="sldNum" sz="quarter" idx="12"/>
          </p:nvPr>
        </p:nvSpPr>
        <p:spPr>
          <a:xfrm>
            <a:off x="6758222" y="5864860"/>
            <a:ext cx="2057400" cy="365125"/>
          </a:xfrm>
        </p:spPr>
        <p:txBody>
          <a:bodyPr/>
          <a:lstStyle/>
          <a:p>
            <a:fld id="{5ACD0CF0-90CC-9C41-A77B-2776398A8C8B}" type="slidenum">
              <a:rPr lang="en-US" smtClean="0"/>
              <a:t>31</a:t>
            </a:fld>
            <a:endParaRPr lang="en-US" dirty="0"/>
          </a:p>
        </p:txBody>
      </p:sp>
      <p:pic>
        <p:nvPicPr>
          <p:cNvPr id="4" name="Picture 3"/>
          <p:cNvPicPr>
            <a:picLocks noChangeAspect="1"/>
          </p:cNvPicPr>
          <p:nvPr/>
        </p:nvPicPr>
        <p:blipFill>
          <a:blip r:embed="rId2"/>
          <a:stretch>
            <a:fillRect/>
          </a:stretch>
        </p:blipFill>
        <p:spPr>
          <a:xfrm>
            <a:off x="-4233" y="914400"/>
            <a:ext cx="8819855" cy="4492466"/>
          </a:xfrm>
          <a:prstGeom prst="rect">
            <a:avLst/>
          </a:prstGeom>
        </p:spPr>
      </p:pic>
      <p:sp>
        <p:nvSpPr>
          <p:cNvPr id="7" name="TextBox 6"/>
          <p:cNvSpPr txBox="1"/>
          <p:nvPr/>
        </p:nvSpPr>
        <p:spPr>
          <a:xfrm>
            <a:off x="514190" y="1358634"/>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8" name="TextBox 7"/>
          <p:cNvSpPr txBox="1"/>
          <p:nvPr/>
        </p:nvSpPr>
        <p:spPr>
          <a:xfrm>
            <a:off x="7816173" y="4832939"/>
            <a:ext cx="335836" cy="323165"/>
          </a:xfrm>
          <a:prstGeom prst="rect">
            <a:avLst/>
          </a:prstGeom>
          <a:noFill/>
        </p:spPr>
        <p:txBody>
          <a:bodyPr wrap="square" rtlCol="0">
            <a:spAutoFit/>
          </a:bodyPr>
          <a:lstStyle/>
          <a:p>
            <a:pPr algn="ctr"/>
            <a:r>
              <a:rPr lang="en-US" sz="1500" dirty="0">
                <a:solidFill>
                  <a:srgbClr val="FF0000"/>
                </a:solidFill>
                <a:latin typeface="Algerian" panose="04020705040A02060702" pitchFamily="82" charset="0"/>
              </a:rPr>
              <a:t>X</a:t>
            </a:r>
          </a:p>
        </p:txBody>
      </p:sp>
      <p:sp>
        <p:nvSpPr>
          <p:cNvPr id="11" name="TextBox 10"/>
          <p:cNvSpPr txBox="1"/>
          <p:nvPr/>
        </p:nvSpPr>
        <p:spPr>
          <a:xfrm>
            <a:off x="5185989" y="4912153"/>
            <a:ext cx="2819399" cy="369332"/>
          </a:xfrm>
          <a:prstGeom prst="rect">
            <a:avLst/>
          </a:prstGeom>
          <a:noFill/>
        </p:spPr>
        <p:txBody>
          <a:bodyPr wrap="square" rtlCol="0">
            <a:spAutoFit/>
          </a:bodyPr>
          <a:lstStyle/>
          <a:p>
            <a:r>
              <a:rPr lang="en-US" b="1" dirty="0"/>
              <a:t>Knowledge Requirement</a:t>
            </a:r>
          </a:p>
        </p:txBody>
      </p:sp>
      <p:sp>
        <p:nvSpPr>
          <p:cNvPr id="12" name="TextBox 11"/>
          <p:cNvSpPr txBox="1"/>
          <p:nvPr/>
        </p:nvSpPr>
        <p:spPr>
          <a:xfrm>
            <a:off x="857187" y="1254759"/>
            <a:ext cx="2652402" cy="338554"/>
          </a:xfrm>
          <a:prstGeom prst="rect">
            <a:avLst/>
          </a:prstGeom>
          <a:noFill/>
        </p:spPr>
        <p:txBody>
          <a:bodyPr wrap="square" rtlCol="0">
            <a:spAutoFit/>
          </a:bodyPr>
          <a:lstStyle/>
          <a:p>
            <a:r>
              <a:rPr lang="en-US" sz="1600" b="1" dirty="0"/>
              <a:t>Cumulative Effect</a:t>
            </a:r>
          </a:p>
        </p:txBody>
      </p:sp>
    </p:spTree>
    <p:extLst>
      <p:ext uri="{BB962C8B-B14F-4D97-AF65-F5344CB8AC3E}">
        <p14:creationId xmlns:p14="http://schemas.microsoft.com/office/powerpoint/2010/main" val="5130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80">
                                          <p:stCondLst>
                                            <p:cond delay="0"/>
                                          </p:stCondLst>
                                        </p:cTn>
                                        <p:tgtEl>
                                          <p:spTgt spid="8"/>
                                        </p:tgtEl>
                                      </p:cBhvr>
                                    </p:animEffect>
                                    <p:anim calcmode="lin" valueType="num">
                                      <p:cBhvr>
                                        <p:cTn id="3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1" dur="26">
                                          <p:stCondLst>
                                            <p:cond delay="650"/>
                                          </p:stCondLst>
                                        </p:cTn>
                                        <p:tgtEl>
                                          <p:spTgt spid="8"/>
                                        </p:tgtEl>
                                      </p:cBhvr>
                                      <p:to x="100000" y="60000"/>
                                    </p:animScale>
                                    <p:animScale>
                                      <p:cBhvr>
                                        <p:cTn id="42" dur="166" decel="50000">
                                          <p:stCondLst>
                                            <p:cond delay="676"/>
                                          </p:stCondLst>
                                        </p:cTn>
                                        <p:tgtEl>
                                          <p:spTgt spid="8"/>
                                        </p:tgtEl>
                                      </p:cBhvr>
                                      <p:to x="100000" y="100000"/>
                                    </p:animScale>
                                    <p:animScale>
                                      <p:cBhvr>
                                        <p:cTn id="43" dur="26">
                                          <p:stCondLst>
                                            <p:cond delay="1312"/>
                                          </p:stCondLst>
                                        </p:cTn>
                                        <p:tgtEl>
                                          <p:spTgt spid="8"/>
                                        </p:tgtEl>
                                      </p:cBhvr>
                                      <p:to x="100000" y="80000"/>
                                    </p:animScale>
                                    <p:animScale>
                                      <p:cBhvr>
                                        <p:cTn id="44" dur="166" decel="50000">
                                          <p:stCondLst>
                                            <p:cond delay="1338"/>
                                          </p:stCondLst>
                                        </p:cTn>
                                        <p:tgtEl>
                                          <p:spTgt spid="8"/>
                                        </p:tgtEl>
                                      </p:cBhvr>
                                      <p:to x="100000" y="100000"/>
                                    </p:animScale>
                                    <p:animScale>
                                      <p:cBhvr>
                                        <p:cTn id="45" dur="26">
                                          <p:stCondLst>
                                            <p:cond delay="1642"/>
                                          </p:stCondLst>
                                        </p:cTn>
                                        <p:tgtEl>
                                          <p:spTgt spid="8"/>
                                        </p:tgtEl>
                                      </p:cBhvr>
                                      <p:to x="100000" y="90000"/>
                                    </p:animScale>
                                    <p:animScale>
                                      <p:cBhvr>
                                        <p:cTn id="46" dur="166" decel="50000">
                                          <p:stCondLst>
                                            <p:cond delay="1668"/>
                                          </p:stCondLst>
                                        </p:cTn>
                                        <p:tgtEl>
                                          <p:spTgt spid="8"/>
                                        </p:tgtEl>
                                      </p:cBhvr>
                                      <p:to x="100000" y="100000"/>
                                    </p:animScale>
                                    <p:animScale>
                                      <p:cBhvr>
                                        <p:cTn id="47" dur="26">
                                          <p:stCondLst>
                                            <p:cond delay="1808"/>
                                          </p:stCondLst>
                                        </p:cTn>
                                        <p:tgtEl>
                                          <p:spTgt spid="8"/>
                                        </p:tgtEl>
                                      </p:cBhvr>
                                      <p:to x="100000" y="95000"/>
                                    </p:animScale>
                                    <p:animScale>
                                      <p:cBhvr>
                                        <p:cTn id="4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Charter Review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32</a:t>
            </a:fld>
            <a:endParaRPr lang="en-US"/>
          </a:p>
        </p:txBody>
      </p:sp>
    </p:spTree>
    <p:extLst>
      <p:ext uri="{BB962C8B-B14F-4D97-AF65-F5344CB8AC3E}">
        <p14:creationId xmlns:p14="http://schemas.microsoft.com/office/powerpoint/2010/main" val="2531360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09600" y="76200"/>
            <a:ext cx="7886700" cy="731520"/>
          </a:xfrm>
        </p:spPr>
        <p:txBody>
          <a:bodyPr>
            <a:normAutofit/>
          </a:bodyPr>
          <a:lstStyle/>
          <a:p>
            <a:r>
              <a:rPr lang="en-US" sz="2400" dirty="0"/>
              <a:t>Project Management Documentation </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33</a:t>
            </a:fld>
            <a:endParaRPr lang="en-US"/>
          </a:p>
        </p:txBody>
      </p:sp>
      <p:sp>
        <p:nvSpPr>
          <p:cNvPr id="5" name="TextBox 4">
            <a:extLst>
              <a:ext uri="{FF2B5EF4-FFF2-40B4-BE49-F238E27FC236}">
                <a16:creationId xmlns:a16="http://schemas.microsoft.com/office/drawing/2014/main" id="{B2D4E5EF-04E3-457D-AB10-901ECF10149E}"/>
              </a:ext>
            </a:extLst>
          </p:cNvPr>
          <p:cNvSpPr txBox="1"/>
          <p:nvPr/>
        </p:nvSpPr>
        <p:spPr>
          <a:xfrm>
            <a:off x="0" y="5867400"/>
            <a:ext cx="9144000" cy="407163"/>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63C68F24-FA2F-4C52-B646-0F25E083357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762000"/>
            <a:ext cx="8735033"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5347E9-4FD6-47E6-AC86-C6E247829ACE}"/>
              </a:ext>
            </a:extLst>
          </p:cNvPr>
          <p:cNvSpPr txBox="1"/>
          <p:nvPr/>
        </p:nvSpPr>
        <p:spPr>
          <a:xfrm>
            <a:off x="76200" y="6475255"/>
            <a:ext cx="6705600" cy="246221"/>
          </a:xfrm>
          <a:prstGeom prst="rect">
            <a:avLst/>
          </a:prstGeom>
          <a:noFill/>
        </p:spPr>
        <p:txBody>
          <a:bodyPr wrap="square" rtlCol="0">
            <a:spAutoFit/>
          </a:bodyPr>
          <a:lstStyle/>
          <a:p>
            <a:r>
              <a:rPr lang="en-US" sz="1000" dirty="0">
                <a:hlinkClick r:id="rId3"/>
              </a:rPr>
              <a:t>https://www.smartsheet.com/blog/demystifying-5-phases-project-management</a:t>
            </a:r>
            <a:endParaRPr lang="en-US" sz="1000" dirty="0"/>
          </a:p>
        </p:txBody>
      </p:sp>
      <p:sp>
        <p:nvSpPr>
          <p:cNvPr id="6" name="Rectangle: Rounded Corners 5">
            <a:extLst>
              <a:ext uri="{FF2B5EF4-FFF2-40B4-BE49-F238E27FC236}">
                <a16:creationId xmlns:a16="http://schemas.microsoft.com/office/drawing/2014/main" id="{01BF5ACE-28D9-4215-AC95-D249200DB4D6}"/>
              </a:ext>
            </a:extLst>
          </p:cNvPr>
          <p:cNvSpPr/>
          <p:nvPr/>
        </p:nvSpPr>
        <p:spPr>
          <a:xfrm>
            <a:off x="469900" y="2946400"/>
            <a:ext cx="1143000" cy="685800"/>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6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Assignment</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83099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chemeClr val="tx2"/>
                </a:solidFill>
                <a:latin typeface="Book Antiqua" charset="0"/>
              </a:rPr>
              <a:t>Find a potential data science dream job, share on slack and be prepared to discuss in class</a:t>
            </a:r>
            <a:endParaRPr kumimoji="0" lang="en-US" sz="2400" b="0" i="0" u="none" strike="noStrike" kern="1200" cap="none" spc="0" normalizeH="0" baseline="0" noProof="0" dirty="0">
              <a:ln>
                <a:noFill/>
              </a:ln>
              <a:solidFill>
                <a:schemeClr val="tx2"/>
              </a:solidFill>
              <a:effectLst/>
              <a:uLnTx/>
              <a:uFillTx/>
              <a:latin typeface="Book Antiqua" charset="0"/>
            </a:endParaRPr>
          </a:p>
        </p:txBody>
      </p:sp>
    </p:spTree>
    <p:extLst>
      <p:ext uri="{BB962C8B-B14F-4D97-AF65-F5344CB8AC3E}">
        <p14:creationId xmlns:p14="http://schemas.microsoft.com/office/powerpoint/2010/main" val="130715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US" sz="2400" b="1" dirty="0">
                <a:solidFill>
                  <a:srgbClr val="002060"/>
                </a:solidFill>
                <a:latin typeface="Times New Roman" panose="02020603050405020304" pitchFamily="18" charset="0"/>
                <a:cs typeface="Times New Roman" panose="02020603050405020304" pitchFamily="18" charset="0"/>
              </a:rPr>
              <a:t>Week 2 - 9.04</a:t>
            </a:r>
            <a:endParaRPr lang="en" sz="24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FAF2843-3DFF-4D84-89D4-4E8AAE176090}"/>
              </a:ext>
            </a:extLst>
          </p:cNvPr>
          <p:cNvSpPr txBox="1"/>
          <p:nvPr/>
        </p:nvSpPr>
        <p:spPr>
          <a:xfrm>
            <a:off x="-304800" y="762000"/>
            <a:ext cx="9188714" cy="1200329"/>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Data Resources: Jenn Huck</a:t>
            </a: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Contract Negotiator: Bill </a:t>
            </a:r>
            <a:r>
              <a:rPr lang="en-US" sz="2400" dirty="0" err="1">
                <a:solidFill>
                  <a:srgbClr val="002060"/>
                </a:solidFill>
                <a:latin typeface="Book Antiqua" charset="0"/>
              </a:rPr>
              <a:t>Schoelwer</a:t>
            </a:r>
            <a:endParaRPr lang="en-US" sz="2400" dirty="0">
              <a:solidFill>
                <a:srgbClr val="002060"/>
              </a:solidFill>
              <a:latin typeface="Book Antiqua" charset="0"/>
            </a:endParaRPr>
          </a:p>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rPr>
              <a:t>Team</a:t>
            </a:r>
            <a:r>
              <a:rPr lang="en-US" sz="2400" dirty="0">
                <a:solidFill>
                  <a:srgbClr val="002060"/>
                </a:solidFill>
                <a:latin typeface="Book Antiqua" charset="0"/>
              </a:rPr>
              <a:t>work </a:t>
            </a: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0517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D705-A4A8-45AF-9B69-0A9EF5D241A4}"/>
              </a:ext>
            </a:extLst>
          </p:cNvPr>
          <p:cNvSpPr>
            <a:spLocks noGrp="1"/>
          </p:cNvSpPr>
          <p:nvPr>
            <p:ph type="title"/>
          </p:nvPr>
        </p:nvSpPr>
        <p:spPr>
          <a:xfrm>
            <a:off x="628650" y="1447800"/>
            <a:ext cx="7886700" cy="731520"/>
          </a:xfrm>
        </p:spPr>
        <p:txBody>
          <a:bodyPr>
            <a:normAutofit/>
          </a:bodyPr>
          <a:lstStyle/>
          <a:p>
            <a:r>
              <a:rPr lang="en-US" sz="2400" dirty="0"/>
              <a:t>Problem Solving and Teamwork</a:t>
            </a:r>
          </a:p>
        </p:txBody>
      </p:sp>
      <p:sp>
        <p:nvSpPr>
          <p:cNvPr id="4" name="Slide Number Placeholder 3">
            <a:extLst>
              <a:ext uri="{FF2B5EF4-FFF2-40B4-BE49-F238E27FC236}">
                <a16:creationId xmlns:a16="http://schemas.microsoft.com/office/drawing/2014/main" id="{ED10B8C8-ED8E-41D2-B077-C84B89000FA7}"/>
              </a:ext>
            </a:extLst>
          </p:cNvPr>
          <p:cNvSpPr>
            <a:spLocks noGrp="1"/>
          </p:cNvSpPr>
          <p:nvPr>
            <p:ph type="sldNum" sz="quarter" idx="12"/>
          </p:nvPr>
        </p:nvSpPr>
        <p:spPr/>
        <p:txBody>
          <a:bodyPr/>
          <a:lstStyle/>
          <a:p>
            <a:fld id="{5ACD0CF0-90CC-9C41-A77B-2776398A8C8B}" type="slidenum">
              <a:rPr lang="en-US" smtClean="0"/>
              <a:pPr/>
              <a:t>36</a:t>
            </a:fld>
            <a:endParaRPr lang="en-US"/>
          </a:p>
        </p:txBody>
      </p:sp>
    </p:spTree>
    <p:extLst>
      <p:ext uri="{BB962C8B-B14F-4D97-AF65-F5344CB8AC3E}">
        <p14:creationId xmlns:p14="http://schemas.microsoft.com/office/powerpoint/2010/main" val="3308549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762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General Problem Solving Hints</a:t>
            </a:r>
          </a:p>
        </p:txBody>
      </p:sp>
      <p:sp>
        <p:nvSpPr>
          <p:cNvPr id="53" name="Shape 53"/>
          <p:cNvSpPr txBox="1">
            <a:spLocks noGrp="1"/>
          </p:cNvSpPr>
          <p:nvPr>
            <p:ph type="body" idx="1"/>
          </p:nvPr>
        </p:nvSpPr>
        <p:spPr>
          <a:xfrm>
            <a:off x="76200" y="8382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sz="2800" dirty="0">
                <a:solidFill>
                  <a:schemeClr val="tx2"/>
                </a:solidFill>
              </a:rPr>
              <a:t>There may be more than one right answer (or none at all)</a:t>
            </a:r>
          </a:p>
          <a:p>
            <a:pPr marL="685800" lvl="0" indent="-457200" rtl="0">
              <a:spcBef>
                <a:spcPts val="0"/>
              </a:spcBef>
              <a:buFont typeface="Wingdings" panose="05000000000000000000" pitchFamily="2" charset="2"/>
              <a:buChar char="Ø"/>
            </a:pPr>
            <a:r>
              <a:rPr lang="en" sz="2800" dirty="0">
                <a:solidFill>
                  <a:schemeClr val="tx2"/>
                </a:solidFill>
              </a:rPr>
              <a:t>There may be more than one path to the right answer</a:t>
            </a:r>
          </a:p>
          <a:p>
            <a:pPr marL="685800" lvl="0" indent="-457200" rtl="0">
              <a:spcBef>
                <a:spcPts val="0"/>
              </a:spcBef>
              <a:buFont typeface="Wingdings" panose="05000000000000000000" pitchFamily="2" charset="2"/>
              <a:buChar char="Ø"/>
            </a:pPr>
            <a:r>
              <a:rPr lang="en" sz="2800" dirty="0">
                <a:solidFill>
                  <a:schemeClr val="tx2"/>
                </a:solidFill>
              </a:rPr>
              <a:t>Use the right tool for the job</a:t>
            </a:r>
          </a:p>
          <a:p>
            <a:pPr marL="685800" lvl="0" indent="-457200" rtl="0">
              <a:spcBef>
                <a:spcPts val="0"/>
              </a:spcBef>
              <a:buFont typeface="Wingdings" panose="05000000000000000000" pitchFamily="2" charset="2"/>
              <a:buChar char="Ø"/>
            </a:pPr>
            <a:r>
              <a:rPr lang="en" sz="2800" dirty="0">
                <a:solidFill>
                  <a:schemeClr val="tx2"/>
                </a:solidFill>
              </a:rPr>
              <a:t>Use approximations</a:t>
            </a:r>
          </a:p>
          <a:p>
            <a:pPr marL="685800" lvl="0" indent="-457200" rtl="0">
              <a:spcBef>
                <a:spcPts val="0"/>
              </a:spcBef>
              <a:buFont typeface="Wingdings" panose="05000000000000000000" pitchFamily="2" charset="2"/>
              <a:buChar char="Ø"/>
            </a:pPr>
            <a:r>
              <a:rPr lang="en" sz="2800" dirty="0">
                <a:solidFill>
                  <a:schemeClr val="tx2"/>
                </a:solidFill>
              </a:rPr>
              <a:t>Don’t let yourself get stuck</a:t>
            </a:r>
          </a:p>
          <a:p>
            <a:pPr marL="685800" lvl="0" indent="-457200" rtl="0">
              <a:spcBef>
                <a:spcPts val="0"/>
              </a:spcBef>
              <a:buFont typeface="Wingdings" panose="05000000000000000000" pitchFamily="2" charset="2"/>
              <a:buChar char="Ø"/>
            </a:pPr>
            <a:r>
              <a:rPr lang="en" sz="2800" dirty="0">
                <a:solidFill>
                  <a:schemeClr val="tx2"/>
                </a:solidFill>
              </a:rPr>
              <a:t>Try thinking of something completely different</a:t>
            </a:r>
          </a:p>
        </p:txBody>
      </p:sp>
    </p:spTree>
    <p:extLst>
      <p:ext uri="{BB962C8B-B14F-4D97-AF65-F5344CB8AC3E}">
        <p14:creationId xmlns:p14="http://schemas.microsoft.com/office/powerpoint/2010/main" val="1001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23862" y="-76200"/>
            <a:ext cx="8229600" cy="587880"/>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Specific Problem Solving Strategies</a:t>
            </a:r>
          </a:p>
        </p:txBody>
      </p:sp>
      <p:sp>
        <p:nvSpPr>
          <p:cNvPr id="65" name="Shape 65"/>
          <p:cNvSpPr txBox="1">
            <a:spLocks noGrp="1"/>
          </p:cNvSpPr>
          <p:nvPr>
            <p:ph type="body" idx="1"/>
          </p:nvPr>
        </p:nvSpPr>
        <p:spPr>
          <a:xfrm>
            <a:off x="0" y="685800"/>
            <a:ext cx="8229600" cy="4967639"/>
          </a:xfrm>
          <a:prstGeom prst="rect">
            <a:avLst/>
          </a:prstGeom>
        </p:spPr>
        <p:txBody>
          <a:bodyPr lIns="91425" tIns="91425" rIns="91425" bIns="91425" anchor="t" anchorCtr="0">
            <a:noAutofit/>
          </a:bodyPr>
          <a:lstStyle/>
          <a:p>
            <a:pPr marL="685800" lvl="0" indent="-457200" rtl="0">
              <a:spcBef>
                <a:spcPts val="0"/>
              </a:spcBef>
              <a:buFont typeface="Wingdings" panose="05000000000000000000" pitchFamily="2" charset="2"/>
              <a:buChar char="Ø"/>
            </a:pPr>
            <a:r>
              <a:rPr lang="en" dirty="0">
                <a:solidFill>
                  <a:schemeClr val="tx2"/>
                </a:solidFill>
              </a:rPr>
              <a:t>Draw a picture</a:t>
            </a:r>
          </a:p>
          <a:p>
            <a:pPr marL="685800" lvl="0" indent="-457200" rtl="0">
              <a:spcBef>
                <a:spcPts val="0"/>
              </a:spcBef>
              <a:buFont typeface="Wingdings" panose="05000000000000000000" pitchFamily="2" charset="2"/>
              <a:buChar char="Ø"/>
            </a:pPr>
            <a:r>
              <a:rPr lang="en" dirty="0">
                <a:solidFill>
                  <a:schemeClr val="tx2"/>
                </a:solidFill>
              </a:rPr>
              <a:t>Make a table</a:t>
            </a:r>
          </a:p>
          <a:p>
            <a:pPr marL="685800" lvl="0" indent="-457200" rtl="0">
              <a:spcBef>
                <a:spcPts val="0"/>
              </a:spcBef>
              <a:buFont typeface="Wingdings" panose="05000000000000000000" pitchFamily="2" charset="2"/>
              <a:buChar char="Ø"/>
            </a:pPr>
            <a:r>
              <a:rPr lang="en" dirty="0">
                <a:solidFill>
                  <a:schemeClr val="tx2"/>
                </a:solidFill>
              </a:rPr>
              <a:t>Graph the data</a:t>
            </a:r>
          </a:p>
          <a:p>
            <a:pPr marL="685800" lvl="0" indent="-457200" rtl="0">
              <a:spcBef>
                <a:spcPts val="0"/>
              </a:spcBef>
              <a:buFont typeface="Wingdings" panose="05000000000000000000" pitchFamily="2" charset="2"/>
              <a:buChar char="Ø"/>
            </a:pPr>
            <a:r>
              <a:rPr lang="en" dirty="0">
                <a:solidFill>
                  <a:schemeClr val="tx2"/>
                </a:solidFill>
              </a:rPr>
              <a:t>Re-organize the information</a:t>
            </a:r>
          </a:p>
          <a:p>
            <a:pPr marL="685800" lvl="0" indent="-457200" rtl="0">
              <a:spcBef>
                <a:spcPts val="0"/>
              </a:spcBef>
              <a:buFont typeface="Wingdings" panose="05000000000000000000" pitchFamily="2" charset="2"/>
              <a:buChar char="Ø"/>
            </a:pPr>
            <a:r>
              <a:rPr lang="en" dirty="0">
                <a:solidFill>
                  <a:schemeClr val="tx2"/>
                </a:solidFill>
              </a:rPr>
              <a:t>Solve a simplified version of the problem</a:t>
            </a:r>
          </a:p>
          <a:p>
            <a:pPr marL="685800" lvl="0" indent="-457200">
              <a:spcBef>
                <a:spcPts val="0"/>
              </a:spcBef>
              <a:buFont typeface="Wingdings" panose="05000000000000000000" pitchFamily="2" charset="2"/>
              <a:buChar char="Ø"/>
            </a:pPr>
            <a:r>
              <a:rPr lang="en" dirty="0">
                <a:solidFill>
                  <a:schemeClr val="tx2"/>
                </a:solidFill>
              </a:rPr>
              <a:t>Use logic or approximations to do a “gut-check” against your answers</a:t>
            </a:r>
          </a:p>
        </p:txBody>
      </p:sp>
    </p:spTree>
    <p:extLst>
      <p:ext uri="{BB962C8B-B14F-4D97-AF65-F5344CB8AC3E}">
        <p14:creationId xmlns:p14="http://schemas.microsoft.com/office/powerpoint/2010/main" val="27455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1000"/>
                                        <p:tgtEl>
                                          <p:spTgt spid="65">
                                            <p:txEl>
                                              <p:pRg st="0" end="0"/>
                                            </p:txEl>
                                          </p:spTgt>
                                        </p:tgtEl>
                                      </p:cBhvr>
                                    </p:animEffect>
                                    <p:anim calcmode="lin" valueType="num">
                                      <p:cBhvr>
                                        <p:cTn id="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5">
                                            <p:txEl>
                                              <p:pRg st="1" end="1"/>
                                            </p:txEl>
                                          </p:spTgt>
                                        </p:tgtEl>
                                        <p:attrNameLst>
                                          <p:attrName>style.visibility</p:attrName>
                                        </p:attrNameLst>
                                      </p:cBhvr>
                                      <p:to>
                                        <p:strVal val="visible"/>
                                      </p:to>
                                    </p:set>
                                    <p:animEffect transition="in" filter="fade">
                                      <p:cBhvr>
                                        <p:cTn id="12" dur="1000"/>
                                        <p:tgtEl>
                                          <p:spTgt spid="65">
                                            <p:txEl>
                                              <p:pRg st="1" end="1"/>
                                            </p:txEl>
                                          </p:spTgt>
                                        </p:tgtEl>
                                      </p:cBhvr>
                                    </p:animEffect>
                                    <p:anim calcmode="lin" valueType="num">
                                      <p:cBhvr>
                                        <p:cTn id="13"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
                                            <p:txEl>
                                              <p:pRg st="2" end="2"/>
                                            </p:txEl>
                                          </p:spTgt>
                                        </p:tgtEl>
                                        <p:attrNameLst>
                                          <p:attrName>style.visibility</p:attrName>
                                        </p:attrNameLst>
                                      </p:cBhvr>
                                      <p:to>
                                        <p:strVal val="visible"/>
                                      </p:to>
                                    </p:set>
                                    <p:animEffect transition="in" filter="fade">
                                      <p:cBhvr>
                                        <p:cTn id="17" dur="1000"/>
                                        <p:tgtEl>
                                          <p:spTgt spid="65">
                                            <p:txEl>
                                              <p:pRg st="2" end="2"/>
                                            </p:txEl>
                                          </p:spTgt>
                                        </p:tgtEl>
                                      </p:cBhvr>
                                    </p:animEffect>
                                    <p:anim calcmode="lin" valueType="num">
                                      <p:cBhvr>
                                        <p:cTn id="18" dur="1000" fill="hold"/>
                                        <p:tgtEl>
                                          <p:spTgt spid="6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xEl>
                                              <p:pRg st="3" end="3"/>
                                            </p:txEl>
                                          </p:spTgt>
                                        </p:tgtEl>
                                        <p:attrNameLst>
                                          <p:attrName>style.visibility</p:attrName>
                                        </p:attrNameLst>
                                      </p:cBhvr>
                                      <p:to>
                                        <p:strVal val="visible"/>
                                      </p:to>
                                    </p:set>
                                    <p:animEffect transition="in" filter="fade">
                                      <p:cBhvr>
                                        <p:cTn id="24" dur="1000"/>
                                        <p:tgtEl>
                                          <p:spTgt spid="65">
                                            <p:txEl>
                                              <p:pRg st="3" end="3"/>
                                            </p:txEl>
                                          </p:spTgt>
                                        </p:tgtEl>
                                      </p:cBhvr>
                                    </p:animEffect>
                                    <p:anim calcmode="lin" valueType="num">
                                      <p:cBhvr>
                                        <p:cTn id="25" dur="1000" fill="hold"/>
                                        <p:tgtEl>
                                          <p:spTgt spid="6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5">
                                            <p:txEl>
                                              <p:pRg st="4" end="4"/>
                                            </p:txEl>
                                          </p:spTgt>
                                        </p:tgtEl>
                                        <p:attrNameLst>
                                          <p:attrName>style.visibility</p:attrName>
                                        </p:attrNameLst>
                                      </p:cBhvr>
                                      <p:to>
                                        <p:strVal val="visible"/>
                                      </p:to>
                                    </p:set>
                                    <p:animEffect transition="in" filter="fade">
                                      <p:cBhvr>
                                        <p:cTn id="29" dur="1000"/>
                                        <p:tgtEl>
                                          <p:spTgt spid="65">
                                            <p:txEl>
                                              <p:pRg st="4" end="4"/>
                                            </p:txEl>
                                          </p:spTgt>
                                        </p:tgtEl>
                                      </p:cBhvr>
                                    </p:animEffect>
                                    <p:anim calcmode="lin" valueType="num">
                                      <p:cBhvr>
                                        <p:cTn id="30" dur="1000" fill="hold"/>
                                        <p:tgtEl>
                                          <p:spTgt spid="6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5">
                                            <p:txEl>
                                              <p:pRg st="5" end="5"/>
                                            </p:txEl>
                                          </p:spTgt>
                                        </p:tgtEl>
                                        <p:attrNameLst>
                                          <p:attrName>style.visibility</p:attrName>
                                        </p:attrNameLst>
                                      </p:cBhvr>
                                      <p:to>
                                        <p:strVal val="visible"/>
                                      </p:to>
                                    </p:set>
                                    <p:animEffect transition="in" filter="fade">
                                      <p:cBhvr>
                                        <p:cTn id="34" dur="1000"/>
                                        <p:tgtEl>
                                          <p:spTgt spid="65">
                                            <p:txEl>
                                              <p:pRg st="5" end="5"/>
                                            </p:txEl>
                                          </p:spTgt>
                                        </p:tgtEl>
                                      </p:cBhvr>
                                    </p:animEffect>
                                    <p:anim calcmode="lin" valueType="num">
                                      <p:cBhvr>
                                        <p:cTn id="35" dur="1000" fill="hold"/>
                                        <p:tgtEl>
                                          <p:spTgt spid="6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38200" y="0"/>
            <a:ext cx="7467600" cy="533399"/>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The Four Questions Problem Solving</a:t>
            </a:r>
          </a:p>
        </p:txBody>
      </p:sp>
      <p:sp>
        <p:nvSpPr>
          <p:cNvPr id="41" name="Shape 41"/>
          <p:cNvSpPr txBox="1">
            <a:spLocks noGrp="1"/>
          </p:cNvSpPr>
          <p:nvPr>
            <p:ph type="body" idx="1"/>
          </p:nvPr>
        </p:nvSpPr>
        <p:spPr>
          <a:xfrm>
            <a:off x="76200" y="762000"/>
            <a:ext cx="8229600" cy="4967639"/>
          </a:xfrm>
          <a:prstGeom prst="rect">
            <a:avLst/>
          </a:prstGeom>
        </p:spPr>
        <p:txBody>
          <a:bodyPr lIns="91425" tIns="91425" rIns="91425" bIns="91425" anchor="t" anchorCtr="0">
            <a:noAutofit/>
          </a:bodyPr>
          <a:lstStyle/>
          <a:p>
            <a:pPr marL="457200" lvl="0" indent="-228600" rtl="0">
              <a:spcBef>
                <a:spcPts val="0"/>
              </a:spcBef>
              <a:buAutoNum type="arabicPeriod"/>
            </a:pPr>
            <a:r>
              <a:rPr lang="en" sz="2800" dirty="0">
                <a:solidFill>
                  <a:schemeClr val="tx2"/>
                </a:solidFill>
              </a:rPr>
              <a:t> What do I know?</a:t>
            </a:r>
          </a:p>
          <a:p>
            <a:pPr marL="457200" lvl="0" indent="-228600" rtl="0">
              <a:spcBef>
                <a:spcPts val="0"/>
              </a:spcBef>
              <a:buAutoNum type="arabicPeriod"/>
            </a:pPr>
            <a:r>
              <a:rPr lang="en" sz="2800" dirty="0">
                <a:solidFill>
                  <a:schemeClr val="tx2"/>
                </a:solidFill>
              </a:rPr>
              <a:t> What am I looking for?</a:t>
            </a:r>
          </a:p>
          <a:p>
            <a:pPr marL="457200" lvl="0" indent="-228600" rtl="0">
              <a:spcBef>
                <a:spcPts val="0"/>
              </a:spcBef>
              <a:buAutoNum type="arabicPeriod"/>
            </a:pPr>
            <a:r>
              <a:rPr lang="en" sz="2800" dirty="0">
                <a:solidFill>
                  <a:schemeClr val="tx2"/>
                </a:solidFill>
              </a:rPr>
              <a:t> What else do I need to find it?</a:t>
            </a:r>
          </a:p>
          <a:p>
            <a:pPr marL="457200" lvl="0" indent="-228600">
              <a:spcBef>
                <a:spcPts val="0"/>
              </a:spcBef>
              <a:buAutoNum type="arabicPeriod"/>
            </a:pPr>
            <a:r>
              <a:rPr lang="en" sz="2800" dirty="0">
                <a:solidFill>
                  <a:schemeClr val="tx2"/>
                </a:solidFill>
              </a:rPr>
              <a:t> What do I expect?</a:t>
            </a:r>
          </a:p>
        </p:txBody>
      </p:sp>
    </p:spTree>
    <p:extLst>
      <p:ext uri="{BB962C8B-B14F-4D97-AF65-F5344CB8AC3E}">
        <p14:creationId xmlns:p14="http://schemas.microsoft.com/office/powerpoint/2010/main" val="428667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756263" cy="715304"/>
          </a:xfrm>
        </p:spPr>
        <p:txBody>
          <a:bodyPr/>
          <a:lstStyle/>
          <a:p>
            <a:r>
              <a:rPr lang="en-US" sz="2400" dirty="0"/>
              <a:t>Class Administration/Tech Stack</a:t>
            </a:r>
          </a:p>
        </p:txBody>
      </p:sp>
      <p:sp>
        <p:nvSpPr>
          <p:cNvPr id="3" name="TextBox 2"/>
          <p:cNvSpPr txBox="1"/>
          <p:nvPr/>
        </p:nvSpPr>
        <p:spPr>
          <a:xfrm>
            <a:off x="-304800" y="791504"/>
            <a:ext cx="9188714" cy="4893647"/>
          </a:xfrm>
          <a:prstGeom prst="rect">
            <a:avLst/>
          </a:prstGeom>
          <a:noFill/>
        </p:spPr>
        <p:txBody>
          <a:bodyPr wrap="square" rtlCol="0">
            <a:spAutoFit/>
          </a:bodyPr>
          <a:lstStyle/>
          <a:p>
            <a:pPr marL="914400" marR="0" lvl="1"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US" sz="2400" dirty="0">
                <a:solidFill>
                  <a:srgbClr val="002060"/>
                </a:solidFill>
                <a:latin typeface="Book Antiqua" charset="0"/>
              </a:rPr>
              <a:t>Syllabus and files are on </a:t>
            </a:r>
            <a:r>
              <a:rPr lang="en-US" sz="2400" dirty="0" err="1">
                <a:solidFill>
                  <a:srgbClr val="002060"/>
                </a:solidFill>
                <a:latin typeface="Book Antiqua" charset="0"/>
              </a:rPr>
              <a:t>Github</a:t>
            </a:r>
            <a:endParaRPr lang="en-US" sz="2400" dirty="0">
              <a:solidFill>
                <a:srgbClr val="002060"/>
              </a:solidFill>
              <a:latin typeface="Book Antiqua" charset="0"/>
            </a:endParaRPr>
          </a:p>
          <a:p>
            <a:pPr marL="1371600" lvl="2" indent="-457200">
              <a:buFont typeface="Wingdings" panose="05000000000000000000" pitchFamily="2" charset="2"/>
              <a:buChar char="v"/>
              <a:defRPr/>
            </a:pPr>
            <a:r>
              <a:rPr lang="en-US" sz="2400" dirty="0">
                <a:hlinkClick r:id="rId2"/>
              </a:rPr>
              <a:t>https://github.com/NovaVolunteer/Practice_Application_DS</a:t>
            </a:r>
            <a:endParaRPr lang="en-US" sz="2400" dirty="0"/>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Use Collab for submission of graded material </a:t>
            </a:r>
          </a:p>
          <a:p>
            <a:pPr marL="914400" lvl="1" indent="-457200">
              <a:buFont typeface="Wingdings" panose="05000000000000000000" pitchFamily="2" charset="2"/>
              <a:buChar char="Ø"/>
              <a:defRPr/>
            </a:pPr>
            <a:r>
              <a:rPr lang="en-US" sz="2400" dirty="0">
                <a:solidFill>
                  <a:srgbClr val="002060"/>
                </a:solidFill>
                <a:latin typeface="Book Antiqua" charset="0"/>
              </a:rPr>
              <a:t>Slack Channel:</a:t>
            </a:r>
          </a:p>
          <a:p>
            <a:pPr marL="1371600" lvl="2" indent="-457200">
              <a:buFont typeface="Wingdings" panose="05000000000000000000" pitchFamily="2" charset="2"/>
              <a:buChar char="v"/>
              <a:defRPr/>
            </a:pPr>
            <a:r>
              <a:rPr lang="en-US" sz="2400" dirty="0">
                <a:solidFill>
                  <a:srgbClr val="002060"/>
                </a:solidFill>
                <a:latin typeface="Book Antiqua" charset="0"/>
              </a:rPr>
              <a:t>Use for exchanging ideas, sharing interesting content or asking questions</a:t>
            </a:r>
          </a:p>
          <a:p>
            <a:pPr marL="914400" lvl="1" indent="-457200">
              <a:buFont typeface="Wingdings" panose="05000000000000000000" pitchFamily="2" charset="2"/>
              <a:buChar char="Ø"/>
              <a:defRPr/>
            </a:pPr>
            <a:r>
              <a:rPr kumimoji="0" lang="en-US" sz="2400" b="0" i="0" u="none" strike="noStrike" kern="1200" cap="none" spc="0" normalizeH="0" noProof="0" dirty="0">
                <a:ln>
                  <a:noFill/>
                </a:ln>
                <a:solidFill>
                  <a:srgbClr val="002060"/>
                </a:solidFill>
                <a:effectLst/>
                <a:uLnTx/>
                <a:uFillTx/>
                <a:latin typeface="Book Antiqua" charset="0"/>
                <a:ea typeface="ＭＳ Ｐゴシック" charset="0"/>
              </a:rPr>
              <a:t>Class is </a:t>
            </a:r>
            <a:r>
              <a:rPr lang="en-US" sz="2400" dirty="0">
                <a:solidFill>
                  <a:srgbClr val="002060"/>
                </a:solidFill>
                <a:latin typeface="Book Antiqua" charset="0"/>
              </a:rPr>
              <a:t>directly linked to your Capstone </a:t>
            </a:r>
          </a:p>
          <a:p>
            <a:pPr marL="1371600" lvl="2" indent="-457200">
              <a:buFont typeface="Wingdings" panose="05000000000000000000" pitchFamily="2" charset="2"/>
              <a:buChar char="v"/>
              <a:defRPr/>
            </a:pPr>
            <a:r>
              <a:rPr lang="en-US" sz="2400" dirty="0">
                <a:solidFill>
                  <a:srgbClr val="002060"/>
                </a:solidFill>
                <a:latin typeface="Book Antiqua" charset="0"/>
              </a:rPr>
              <a:t>Apply the content to development of the capstone project</a:t>
            </a:r>
          </a:p>
          <a:p>
            <a:pPr marL="1371600" lvl="2" indent="-457200">
              <a:buFont typeface="Wingdings" panose="05000000000000000000" pitchFamily="2" charset="2"/>
              <a:buChar char="v"/>
              <a:defRPr/>
            </a:pPr>
            <a:r>
              <a:rPr lang="en-US" sz="2400" dirty="0">
                <a:solidFill>
                  <a:srgbClr val="002060"/>
                </a:solidFill>
                <a:latin typeface="Book Antiqua" charset="0"/>
              </a:rPr>
              <a:t>Review Schedule and Requirements</a:t>
            </a:r>
          </a:p>
          <a:p>
            <a:pPr marL="914400" lvl="1" indent="-457200">
              <a:buFont typeface="Wingdings" panose="05000000000000000000" pitchFamily="2" charset="2"/>
              <a:buChar char="Ø"/>
              <a:defRPr/>
            </a:pPr>
            <a:r>
              <a:rPr lang="en-US" sz="2400" dirty="0">
                <a:solidFill>
                  <a:srgbClr val="002060"/>
                </a:solidFill>
                <a:latin typeface="Book Antiqua" charset="0"/>
              </a:rPr>
              <a:t>Trello</a:t>
            </a:r>
          </a:p>
          <a:p>
            <a:pPr lvl="1">
              <a:defRPr/>
            </a:pPr>
            <a:endParaRPr kumimoji="0" lang="en-US" sz="2400" b="0" i="0" u="none" strike="noStrike" kern="1200" cap="none" spc="0" normalizeH="0" noProof="0" dirty="0">
              <a:ln>
                <a:noFill/>
              </a:ln>
              <a:solidFill>
                <a:srgbClr val="002060"/>
              </a:solidFill>
              <a:effectLst/>
              <a:uLnTx/>
              <a:uFillTx/>
              <a:latin typeface="Book Antiqua" charset="0"/>
              <a:ea typeface="ＭＳ Ｐゴシック" charset="0"/>
            </a:endParaRPr>
          </a:p>
          <a:p>
            <a:pPr marR="0" lvl="1" algn="l" defTabSz="914400" rtl="0" eaLnBrk="1" fontAlgn="base" latinLnBrk="0" hangingPunct="1">
              <a:lnSpc>
                <a:spcPct val="100000"/>
              </a:lnSpc>
              <a:spcBef>
                <a:spcPct val="0"/>
              </a:spcBef>
              <a:spcAft>
                <a:spcPct val="0"/>
              </a:spcAft>
              <a:buClrTx/>
              <a:buSzTx/>
              <a:tabLst/>
              <a:defRPr/>
            </a:pPr>
            <a:endParaRPr kumimoji="0" lang="en-US" sz="2400" b="0" i="0" u="none" strike="noStrike" kern="1200" cap="none" spc="0" normalizeH="0" baseline="0" noProof="0" dirty="0">
              <a:ln>
                <a:noFill/>
              </a:ln>
              <a:solidFill>
                <a:srgbClr val="002060"/>
              </a:solidFill>
              <a:effectLst/>
              <a:uLnTx/>
              <a:uFillTx/>
              <a:latin typeface="Book Antiqua" charset="0"/>
              <a:ea typeface="ＭＳ Ｐゴシック" charset="0"/>
            </a:endParaRPr>
          </a:p>
        </p:txBody>
      </p:sp>
    </p:spTree>
    <p:extLst>
      <p:ext uri="{BB962C8B-B14F-4D97-AF65-F5344CB8AC3E}">
        <p14:creationId xmlns:p14="http://schemas.microsoft.com/office/powerpoint/2010/main" val="3926476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47675" y="152400"/>
            <a:ext cx="8229600" cy="487363"/>
          </a:xfrm>
          <a:prstGeom prst="rect">
            <a:avLst/>
          </a:prstGeom>
        </p:spPr>
        <p:txBody>
          <a:bodyPr>
            <a:normAutofit fontScale="90000"/>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Answer the Four Questions</a:t>
            </a:r>
          </a:p>
        </p:txBody>
      </p:sp>
      <p:sp>
        <p:nvSpPr>
          <p:cNvPr id="47" name="Shape 47"/>
          <p:cNvSpPr txBox="1">
            <a:spLocks noGrp="1"/>
          </p:cNvSpPr>
          <p:nvPr>
            <p:ph type="body" idx="1"/>
          </p:nvPr>
        </p:nvSpPr>
        <p:spPr>
          <a:xfrm>
            <a:off x="457200" y="945180"/>
            <a:ext cx="8229600" cy="4967639"/>
          </a:xfrm>
          <a:prstGeom prst="rect">
            <a:avLst/>
          </a:prstGeom>
        </p:spPr>
        <p:txBody>
          <a:bodyPr lIns="91425" tIns="91425" rIns="91425" bIns="91425" anchor="t" anchorCtr="0">
            <a:noAutofit/>
          </a:bodyPr>
          <a:lstStyle/>
          <a:p>
            <a:pPr lv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2259333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81000" y="-40375"/>
            <a:ext cx="8229600" cy="639763"/>
          </a:xfrm>
          <a:prstGeom prst="rect">
            <a:avLst/>
          </a:prstGeom>
        </p:spPr>
        <p:txBody>
          <a:bodyPr>
            <a:normAutofit/>
          </a:bodyPr>
          <a:lstStyle/>
          <a:p>
            <a:pPr>
              <a:spcBef>
                <a:spcPct val="0"/>
              </a:spcBef>
            </a:pPr>
            <a:r>
              <a:rPr lang="en" sz="2400" b="1" dirty="0">
                <a:solidFill>
                  <a:srgbClr val="002060"/>
                </a:solidFill>
                <a:latin typeface="Times New Roman" panose="02020603050405020304" pitchFamily="18" charset="0"/>
                <a:cs typeface="Times New Roman" panose="02020603050405020304" pitchFamily="18" charset="0"/>
              </a:rPr>
              <a:t>Now Solve the Problem</a:t>
            </a:r>
          </a:p>
        </p:txBody>
      </p:sp>
      <p:sp>
        <p:nvSpPr>
          <p:cNvPr id="71" name="Shape 71"/>
          <p:cNvSpPr txBox="1">
            <a:spLocks noGrp="1"/>
          </p:cNvSpPr>
          <p:nvPr>
            <p:ph type="body" idx="1"/>
          </p:nvPr>
        </p:nvSpPr>
        <p:spPr>
          <a:xfrm>
            <a:off x="533400" y="945180"/>
            <a:ext cx="8229600" cy="4967639"/>
          </a:xfrm>
          <a:prstGeom prst="rect">
            <a:avLst/>
          </a:prstGeom>
        </p:spPr>
        <p:txBody>
          <a:bodyPr lIns="91425" tIns="91425" rIns="91425" bIns="91425" anchor="t" anchorCtr="0">
            <a:noAutofit/>
          </a:bodyPr>
          <a:lstStyle/>
          <a:p>
            <a:pPr marL="342900" lvl="0" indent="-342900" rtl="0">
              <a:spcBef>
                <a:spcPts val="0"/>
              </a:spcBef>
              <a:buFont typeface="Wingdings" panose="05000000000000000000" pitchFamily="2" charset="2"/>
              <a:buChar char="Ø"/>
            </a:pPr>
            <a:r>
              <a:rPr lang="en-US" dirty="0">
                <a:solidFill>
                  <a:schemeClr val="tx2"/>
                </a:solidFill>
              </a:rPr>
              <a:t>Work in your Capstone Teams to code the solution with an output that reads “[Horse’s Name] averaged [ x ] mph across the three triple crown races. </a:t>
            </a:r>
            <a:endParaRPr lang="en" dirty="0">
              <a:solidFill>
                <a:schemeClr val="tx2"/>
              </a:solidFill>
            </a:endParaRPr>
          </a:p>
          <a:p>
            <a:pPr lvl="0" rtl="0">
              <a:spcBef>
                <a:spcPts val="0"/>
              </a:spcBef>
              <a:buNone/>
            </a:pPr>
            <a:endParaRPr lang="en" dirty="0">
              <a:solidFill>
                <a:schemeClr val="tx2"/>
              </a:solidFill>
            </a:endParaRPr>
          </a:p>
          <a:p>
            <a:pPr lvl="0" rtl="0">
              <a:spcBef>
                <a:spcPts val="0"/>
              </a:spcBef>
              <a:buNone/>
            </a:pPr>
            <a:r>
              <a:rPr lang="en" dirty="0">
                <a:solidFill>
                  <a:schemeClr val="tx2"/>
                </a:solidFill>
              </a:rPr>
              <a:t>American Pharaoh won the Triple Crown.  He won the Belmont, a 12 furlong track, with a time of 2:26.65, the Kentucky Derby, a 10 furlong track, with a time of 2:03.02, and the Preakness Stakes, a 9.5 furlong track, with a time of 1.58.46.  What was his average speed in mph?</a:t>
            </a:r>
          </a:p>
        </p:txBody>
      </p:sp>
    </p:spTree>
    <p:extLst>
      <p:ext uri="{BB962C8B-B14F-4D97-AF65-F5344CB8AC3E}">
        <p14:creationId xmlns:p14="http://schemas.microsoft.com/office/powerpoint/2010/main" val="130889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967" y="71201"/>
            <a:ext cx="7886700" cy="731520"/>
          </a:xfrm>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685800" y="732920"/>
            <a:ext cx="7886700" cy="1338943"/>
          </a:xfrm>
        </p:spPr>
        <p:txBody>
          <a:bodyPr>
            <a:normAutofit/>
          </a:bodyPr>
          <a:lstStyle/>
          <a:p>
            <a:pPr marL="0" indent="0" algn="ctr">
              <a:buNone/>
            </a:pPr>
            <a:r>
              <a:rPr lang="en-US" dirty="0">
                <a:solidFill>
                  <a:srgbClr val="002060"/>
                </a:solidFill>
                <a:latin typeface="Times New Roman" panose="02020603050405020304" pitchFamily="18" charset="0"/>
                <a:cs typeface="Times New Roman" panose="02020603050405020304" pitchFamily="18" charset="0"/>
              </a:rPr>
              <a:t>What is Data Science?</a:t>
            </a:r>
          </a:p>
        </p:txBody>
      </p:sp>
      <p:sp>
        <p:nvSpPr>
          <p:cNvPr id="5" name="Slide Number Placeholder 4"/>
          <p:cNvSpPr>
            <a:spLocks noGrp="1"/>
          </p:cNvSpPr>
          <p:nvPr>
            <p:ph type="sldNum" sz="quarter" idx="12"/>
          </p:nvPr>
        </p:nvSpPr>
        <p:spPr>
          <a:xfrm>
            <a:off x="3235198" y="6340986"/>
            <a:ext cx="2057400" cy="365125"/>
          </a:xfrm>
        </p:spPr>
        <p:txBody>
          <a:bodyPr/>
          <a:lstStyle/>
          <a:p>
            <a:pPr algn="ctr"/>
            <a:fld id="{5ACD0CF0-90CC-9C41-A77B-2776398A8C8B}" type="slidenum">
              <a:rPr lang="en-US" smtClean="0"/>
              <a:pPr algn="ctr"/>
              <a:t>5</a:t>
            </a:fld>
            <a:endParaRPr lang="en-US" dirty="0"/>
          </a:p>
        </p:txBody>
      </p:sp>
      <p:pic>
        <p:nvPicPr>
          <p:cNvPr id="4" name="Picture 3"/>
          <p:cNvPicPr>
            <a:picLocks noChangeAspect="1"/>
          </p:cNvPicPr>
          <p:nvPr/>
        </p:nvPicPr>
        <p:blipFill>
          <a:blip r:embed="rId2"/>
          <a:stretch>
            <a:fillRect/>
          </a:stretch>
        </p:blipFill>
        <p:spPr>
          <a:xfrm>
            <a:off x="2012652" y="1339792"/>
            <a:ext cx="5055227" cy="3807518"/>
          </a:xfrm>
          <a:prstGeom prst="rect">
            <a:avLst/>
          </a:prstGeom>
        </p:spPr>
      </p:pic>
      <p:sp>
        <p:nvSpPr>
          <p:cNvPr id="6" name="TextBox 5"/>
          <p:cNvSpPr txBox="1"/>
          <p:nvPr/>
        </p:nvSpPr>
        <p:spPr>
          <a:xfrm>
            <a:off x="81583" y="4850972"/>
            <a:ext cx="5138382" cy="219291"/>
          </a:xfrm>
          <a:prstGeom prst="rect">
            <a:avLst/>
          </a:prstGeom>
          <a:noFill/>
        </p:spPr>
        <p:txBody>
          <a:bodyPr wrap="square" rtlCol="0">
            <a:spAutoFit/>
          </a:bodyPr>
          <a:lstStyle/>
          <a:p>
            <a:r>
              <a:rPr lang="en-US" sz="825" dirty="0"/>
              <a:t>Source: </a:t>
            </a:r>
            <a:r>
              <a:rPr lang="en-US" sz="825" dirty="0">
                <a:hlinkClick r:id="rId3"/>
              </a:rPr>
              <a:t>https://honingds.com/blog/intro-to-data-science/</a:t>
            </a:r>
            <a:endParaRPr lang="en-US" sz="825" dirty="0"/>
          </a:p>
        </p:txBody>
      </p:sp>
      <p:sp>
        <p:nvSpPr>
          <p:cNvPr id="7" name="TextBox 6"/>
          <p:cNvSpPr txBox="1"/>
          <p:nvPr/>
        </p:nvSpPr>
        <p:spPr>
          <a:xfrm>
            <a:off x="4263898" y="1826515"/>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8" name="TextBox 7"/>
          <p:cNvSpPr txBox="1"/>
          <p:nvPr/>
        </p:nvSpPr>
        <p:spPr>
          <a:xfrm>
            <a:off x="5176592" y="3350396"/>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
        <p:nvSpPr>
          <p:cNvPr id="9" name="TextBox 8"/>
          <p:cNvSpPr txBox="1"/>
          <p:nvPr/>
        </p:nvSpPr>
        <p:spPr>
          <a:xfrm>
            <a:off x="3320042" y="3373328"/>
            <a:ext cx="614150" cy="646331"/>
          </a:xfrm>
          <a:prstGeom prst="rect">
            <a:avLst/>
          </a:prstGeom>
          <a:noFill/>
        </p:spPr>
        <p:txBody>
          <a:bodyPr wrap="square" rtlCol="0">
            <a:spAutoFit/>
          </a:bodyPr>
          <a:lstStyle/>
          <a:p>
            <a:pPr algn="ctr"/>
            <a:r>
              <a:rPr lang="en-US" sz="3600" dirty="0">
                <a:solidFill>
                  <a:srgbClr val="FF0000"/>
                </a:solidFill>
                <a:latin typeface="Algerian" panose="04020705040A02060702" pitchFamily="82" charset="0"/>
              </a:rPr>
              <a:t>X</a:t>
            </a:r>
          </a:p>
        </p:txBody>
      </p:sp>
    </p:spTree>
    <p:extLst>
      <p:ext uri="{BB962C8B-B14F-4D97-AF65-F5344CB8AC3E}">
        <p14:creationId xmlns:p14="http://schemas.microsoft.com/office/powerpoint/2010/main" val="40936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latin typeface="Times New Roman" panose="02020603050405020304" pitchFamily="18" charset="0"/>
                <a:cs typeface="Times New Roman" panose="02020603050405020304" pitchFamily="18" charset="0"/>
              </a:rPr>
              <a:t>Data Science Overview</a:t>
            </a:r>
          </a:p>
        </p:txBody>
      </p:sp>
      <p:sp>
        <p:nvSpPr>
          <p:cNvPr id="3" name="Content Placeholder 2"/>
          <p:cNvSpPr>
            <a:spLocks noGrp="1"/>
          </p:cNvSpPr>
          <p:nvPr>
            <p:ph idx="1"/>
          </p:nvPr>
        </p:nvSpPr>
        <p:spPr>
          <a:xfrm>
            <a:off x="152400" y="838200"/>
            <a:ext cx="7886700" cy="2782993"/>
          </a:xfrm>
        </p:spPr>
        <p:txBody>
          <a:bodyPr>
            <a:normAutofit/>
          </a:bodyPr>
          <a:lstStyle/>
          <a:p>
            <a:r>
              <a:rPr lang="en-US" dirty="0">
                <a:solidFill>
                  <a:srgbClr val="002060"/>
                </a:solidFill>
                <a:latin typeface="Times New Roman" panose="02020603050405020304" pitchFamily="18" charset="0"/>
                <a:cs typeface="Times New Roman" panose="02020603050405020304" pitchFamily="18" charset="0"/>
              </a:rPr>
              <a:t> Why the surge in Data Science?</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Increases in Computing Power - Processor Speed/Cloud Computing </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Availability of Data – Storage Capacity</a:t>
            </a:r>
          </a:p>
          <a:p>
            <a:pPr marL="385763" indent="-385763">
              <a:buFont typeface="+mj-lt"/>
              <a:buAutoNum type="arabicPeriod"/>
            </a:pPr>
            <a:r>
              <a:rPr lang="en-US" dirty="0">
                <a:solidFill>
                  <a:srgbClr val="002060"/>
                </a:solidFill>
                <a:latin typeface="Times New Roman" panose="02020603050405020304" pitchFamily="18" charset="0"/>
                <a:cs typeface="Times New Roman" panose="02020603050405020304" pitchFamily="18" charset="0"/>
              </a:rPr>
              <a:t>Open Source Tools – Incredibly dedicated and heavily vested communities supporting technology advancement </a:t>
            </a:r>
          </a:p>
        </p:txBody>
      </p:sp>
      <p:sp>
        <p:nvSpPr>
          <p:cNvPr id="5" name="Slide Number Placeholder 4"/>
          <p:cNvSpPr>
            <a:spLocks noGrp="1"/>
          </p:cNvSpPr>
          <p:nvPr>
            <p:ph type="sldNum" sz="quarter" idx="12"/>
          </p:nvPr>
        </p:nvSpPr>
        <p:spPr/>
        <p:txBody>
          <a:bodyPr/>
          <a:lstStyle/>
          <a:p>
            <a:fld id="{5ACD0CF0-90CC-9C41-A77B-2776398A8C8B}" type="slidenum">
              <a:rPr lang="en-US" smtClean="0"/>
              <a:t>6</a:t>
            </a:fld>
            <a:endParaRPr lang="en-US" dirty="0"/>
          </a:p>
        </p:txBody>
      </p:sp>
    </p:spTree>
    <p:extLst>
      <p:ext uri="{BB962C8B-B14F-4D97-AF65-F5344CB8AC3E}">
        <p14:creationId xmlns:p14="http://schemas.microsoft.com/office/powerpoint/2010/main" val="209410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a:p>
        </p:txBody>
      </p:sp>
      <p:sp>
        <p:nvSpPr>
          <p:cNvPr id="8" name="Title 1"/>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pic>
        <p:nvPicPr>
          <p:cNvPr id="7" name="Picture 2">
            <a:extLst>
              <a:ext uri="{FF2B5EF4-FFF2-40B4-BE49-F238E27FC236}">
                <a16:creationId xmlns:a16="http://schemas.microsoft.com/office/drawing/2014/main" id="{94C0B624-1D49-4CB5-8BBB-D8C811CB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62000"/>
            <a:ext cx="5677675" cy="509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A4315B9-6762-4EBB-9BCA-CB695E303299}"/>
              </a:ext>
            </a:extLst>
          </p:cNvPr>
          <p:cNvSpPr txBox="1"/>
          <p:nvPr/>
        </p:nvSpPr>
        <p:spPr>
          <a:xfrm>
            <a:off x="3581400" y="5780187"/>
            <a:ext cx="2133600" cy="276999"/>
          </a:xfrm>
          <a:prstGeom prst="rect">
            <a:avLst/>
          </a:prstGeom>
          <a:noFill/>
        </p:spPr>
        <p:txBody>
          <a:bodyPr wrap="square" rtlCol="0">
            <a:spAutoFit/>
          </a:bodyPr>
          <a:lstStyle/>
          <a:p>
            <a:r>
              <a:rPr lang="en-US" sz="1200" dirty="0"/>
              <a:t>Roger Ping: Art of Data Science</a:t>
            </a:r>
          </a:p>
        </p:txBody>
      </p:sp>
    </p:spTree>
    <p:extLst>
      <p:ext uri="{BB962C8B-B14F-4D97-AF65-F5344CB8AC3E}">
        <p14:creationId xmlns:p14="http://schemas.microsoft.com/office/powerpoint/2010/main" val="41602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8</a:t>
            </a:fld>
            <a:endParaRPr lang="en-US"/>
          </a:p>
        </p:txBody>
      </p:sp>
      <p:grpSp>
        <p:nvGrpSpPr>
          <p:cNvPr id="5" name="Group 4">
            <a:extLst>
              <a:ext uri="{FF2B5EF4-FFF2-40B4-BE49-F238E27FC236}">
                <a16:creationId xmlns:a16="http://schemas.microsoft.com/office/drawing/2014/main" id="{2B0D105B-5D26-4448-B906-4B999A19FFB0}"/>
              </a:ext>
            </a:extLst>
          </p:cNvPr>
          <p:cNvGrpSpPr/>
          <p:nvPr/>
        </p:nvGrpSpPr>
        <p:grpSpPr>
          <a:xfrm>
            <a:off x="386370" y="0"/>
            <a:ext cx="8534400" cy="5842000"/>
            <a:chOff x="304800" y="283750"/>
            <a:chExt cx="8534400" cy="5842000"/>
          </a:xfrm>
        </p:grpSpPr>
        <p:graphicFrame>
          <p:nvGraphicFramePr>
            <p:cNvPr id="6" name="Chart 5">
              <a:extLst>
                <a:ext uri="{FF2B5EF4-FFF2-40B4-BE49-F238E27FC236}">
                  <a16:creationId xmlns:a16="http://schemas.microsoft.com/office/drawing/2014/main" id="{E8E3ED54-8503-4C5D-B705-F668886C51B1}"/>
                </a:ext>
              </a:extLst>
            </p:cNvPr>
            <p:cNvGraphicFramePr/>
            <p:nvPr>
              <p:extLst>
                <p:ext uri="{D42A27DB-BD31-4B8C-83A1-F6EECF244321}">
                  <p14:modId xmlns:p14="http://schemas.microsoft.com/office/powerpoint/2010/main" val="2008222122"/>
                </p:ext>
              </p:extLst>
            </p:nvPr>
          </p:nvGraphicFramePr>
          <p:xfrm>
            <a:off x="304800" y="283750"/>
            <a:ext cx="8534400" cy="5842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2F8FCB50-3E37-47E7-9DF6-C6E04E849877}"/>
                </a:ext>
              </a:extLst>
            </p:cNvPr>
            <p:cNvSpPr/>
            <p:nvPr/>
          </p:nvSpPr>
          <p:spPr>
            <a:xfrm>
              <a:off x="6019800" y="32047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2</a:t>
              </a:r>
            </a:p>
          </p:txBody>
        </p:sp>
        <p:sp>
          <p:nvSpPr>
            <p:cNvPr id="8" name="Rectangle 7">
              <a:extLst>
                <a:ext uri="{FF2B5EF4-FFF2-40B4-BE49-F238E27FC236}">
                  <a16:creationId xmlns:a16="http://schemas.microsoft.com/office/drawing/2014/main" id="{29C912F9-7914-444C-83B4-CFADA12E8EE2}"/>
                </a:ext>
              </a:extLst>
            </p:cNvPr>
            <p:cNvSpPr/>
            <p:nvPr/>
          </p:nvSpPr>
          <p:spPr>
            <a:xfrm>
              <a:off x="5692466" y="46525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3</a:t>
              </a:r>
            </a:p>
          </p:txBody>
        </p:sp>
        <p:sp>
          <p:nvSpPr>
            <p:cNvPr id="9" name="Rectangle 8">
              <a:extLst>
                <a:ext uri="{FF2B5EF4-FFF2-40B4-BE49-F238E27FC236}">
                  <a16:creationId xmlns:a16="http://schemas.microsoft.com/office/drawing/2014/main" id="{F7D6BF8D-3D7B-4E39-A851-0DAF7222080C}"/>
                </a:ext>
              </a:extLst>
            </p:cNvPr>
            <p:cNvSpPr/>
            <p:nvPr/>
          </p:nvSpPr>
          <p:spPr>
            <a:xfrm>
              <a:off x="4408333" y="5262150"/>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4</a:t>
              </a:r>
            </a:p>
          </p:txBody>
        </p:sp>
        <p:sp>
          <p:nvSpPr>
            <p:cNvPr id="10" name="Rectangle 9">
              <a:extLst>
                <a:ext uri="{FF2B5EF4-FFF2-40B4-BE49-F238E27FC236}">
                  <a16:creationId xmlns:a16="http://schemas.microsoft.com/office/drawing/2014/main" id="{6D4F6D72-C21D-4B96-AA07-52BF6C2A2265}"/>
                </a:ext>
              </a:extLst>
            </p:cNvPr>
            <p:cNvSpPr/>
            <p:nvPr/>
          </p:nvSpPr>
          <p:spPr>
            <a:xfrm>
              <a:off x="3060272" y="4652549"/>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5</a:t>
              </a:r>
            </a:p>
          </p:txBody>
        </p:sp>
        <p:sp>
          <p:nvSpPr>
            <p:cNvPr id="11" name="Rectangle 10">
              <a:extLst>
                <a:ext uri="{FF2B5EF4-FFF2-40B4-BE49-F238E27FC236}">
                  <a16:creationId xmlns:a16="http://schemas.microsoft.com/office/drawing/2014/main" id="{ED159D4A-A8B0-4747-8B85-9863EFCDB38D}"/>
                </a:ext>
              </a:extLst>
            </p:cNvPr>
            <p:cNvSpPr/>
            <p:nvPr/>
          </p:nvSpPr>
          <p:spPr>
            <a:xfrm>
              <a:off x="2748224" y="3285067"/>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6</a:t>
              </a:r>
            </a:p>
          </p:txBody>
        </p:sp>
        <p:sp>
          <p:nvSpPr>
            <p:cNvPr id="12" name="Rectangle 11">
              <a:extLst>
                <a:ext uri="{FF2B5EF4-FFF2-40B4-BE49-F238E27FC236}">
                  <a16:creationId xmlns:a16="http://schemas.microsoft.com/office/drawing/2014/main" id="{67249D7F-13E8-4931-A95B-D0547B18B4C0}"/>
                </a:ext>
              </a:extLst>
            </p:cNvPr>
            <p:cNvSpPr/>
            <p:nvPr/>
          </p:nvSpPr>
          <p:spPr>
            <a:xfrm>
              <a:off x="3733800" y="1998706"/>
              <a:ext cx="327334" cy="43088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200" b="1" cap="none" spc="0" dirty="0">
                  <a:ln/>
                  <a:solidFill>
                    <a:schemeClr val="accent4"/>
                  </a:solidFill>
                  <a:effectLst/>
                </a:rPr>
                <a:t>7</a:t>
              </a:r>
            </a:p>
          </p:txBody>
        </p:sp>
      </p:grpSp>
      <p:sp>
        <p:nvSpPr>
          <p:cNvPr id="13" name="TextBox 12">
            <a:extLst>
              <a:ext uri="{FF2B5EF4-FFF2-40B4-BE49-F238E27FC236}">
                <a16:creationId xmlns:a16="http://schemas.microsoft.com/office/drawing/2014/main" id="{AB22CC6A-8C4F-47D9-905E-279C57295AB8}"/>
              </a:ext>
            </a:extLst>
          </p:cNvPr>
          <p:cNvSpPr txBox="1"/>
          <p:nvPr/>
        </p:nvSpPr>
        <p:spPr>
          <a:xfrm>
            <a:off x="76200" y="5641972"/>
            <a:ext cx="3657600" cy="461665"/>
          </a:xfrm>
          <a:prstGeom prst="rect">
            <a:avLst/>
          </a:prstGeom>
          <a:noFill/>
        </p:spPr>
        <p:txBody>
          <a:bodyPr wrap="square" rtlCol="0">
            <a:spAutoFit/>
          </a:bodyPr>
          <a:lstStyle/>
          <a:p>
            <a:r>
              <a:rPr lang="en-US" sz="1200" dirty="0">
                <a:hlinkClick r:id="rId3"/>
              </a:rPr>
              <a:t>http://sudeep.co/data-science/Understanding-the-Data-Science-Lifecycle/</a:t>
            </a:r>
            <a:endParaRPr lang="en-US" sz="1200" dirty="0"/>
          </a:p>
        </p:txBody>
      </p:sp>
    </p:spTree>
    <p:extLst>
      <p:ext uri="{BB962C8B-B14F-4D97-AF65-F5344CB8AC3E}">
        <p14:creationId xmlns:p14="http://schemas.microsoft.com/office/powerpoint/2010/main" val="215881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79804-178B-4DE2-8426-CF2F8BE59632}"/>
              </a:ext>
            </a:extLst>
          </p:cNvPr>
          <p:cNvSpPr>
            <a:spLocks noGrp="1"/>
          </p:cNvSpPr>
          <p:nvPr>
            <p:ph type="sldNum" sz="quarter" idx="12"/>
          </p:nvPr>
        </p:nvSpPr>
        <p:spPr/>
        <p:txBody>
          <a:bodyPr/>
          <a:lstStyle/>
          <a:p>
            <a:fld id="{5ACD0CF0-90CC-9C41-A77B-2776398A8C8B}" type="slidenum">
              <a:rPr lang="en-US" smtClean="0"/>
              <a:pPr/>
              <a:t>9</a:t>
            </a:fld>
            <a:endParaRPr lang="en-US"/>
          </a:p>
        </p:txBody>
      </p:sp>
      <p:sp>
        <p:nvSpPr>
          <p:cNvPr id="13" name="Title 1">
            <a:extLst>
              <a:ext uri="{FF2B5EF4-FFF2-40B4-BE49-F238E27FC236}">
                <a16:creationId xmlns:a16="http://schemas.microsoft.com/office/drawing/2014/main" id="{18D46B13-9203-4EE0-9542-E454B464AB2C}"/>
              </a:ext>
            </a:extLst>
          </p:cNvPr>
          <p:cNvSpPr>
            <a:spLocks noGrp="1"/>
          </p:cNvSpPr>
          <p:nvPr>
            <p:ph type="title"/>
          </p:nvPr>
        </p:nvSpPr>
        <p:spPr>
          <a:xfrm>
            <a:off x="628650" y="136524"/>
            <a:ext cx="7886700" cy="548640"/>
          </a:xfrm>
        </p:spPr>
        <p:txBody>
          <a:bodyPr>
            <a:normAutofit/>
          </a:bodyPr>
          <a:lstStyle/>
          <a:p>
            <a:r>
              <a:rPr lang="en-US" sz="2400" dirty="0">
                <a:solidFill>
                  <a:srgbClr val="002060"/>
                </a:solidFill>
                <a:latin typeface="Times New Roman" panose="02020603050405020304" pitchFamily="18" charset="0"/>
                <a:cs typeface="Times New Roman" panose="02020603050405020304" pitchFamily="18" charset="0"/>
              </a:rPr>
              <a:t>Data Science Overview</a:t>
            </a:r>
          </a:p>
        </p:txBody>
      </p:sp>
      <p:sp>
        <p:nvSpPr>
          <p:cNvPr id="14" name="Title 1">
            <a:extLst>
              <a:ext uri="{FF2B5EF4-FFF2-40B4-BE49-F238E27FC236}">
                <a16:creationId xmlns:a16="http://schemas.microsoft.com/office/drawing/2014/main" id="{81BF5A9A-187C-49B7-93C8-C64314A31F39}"/>
              </a:ext>
            </a:extLst>
          </p:cNvPr>
          <p:cNvSpPr txBox="1">
            <a:spLocks/>
          </p:cNvSpPr>
          <p:nvPr/>
        </p:nvSpPr>
        <p:spPr>
          <a:xfrm>
            <a:off x="-304800" y="1828800"/>
            <a:ext cx="2743200" cy="548640"/>
          </a:xfrm>
        </p:spPr>
        <p:txBody>
          <a:bodyPr>
            <a:normAutofit/>
          </a:bodyPr>
          <a:lstStyle>
            <a:lvl1pPr algn="ctr" rtl="0" eaLnBrk="1" fontAlgn="base" hangingPunct="1">
              <a:spcBef>
                <a:spcPct val="0"/>
              </a:spcBef>
              <a:spcAft>
                <a:spcPct val="0"/>
              </a:spcAft>
              <a:defRPr sz="2100" b="1"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rgbClr val="002060"/>
                </a:solidFill>
                <a:latin typeface="Times New Roman" panose="02020603050405020304" pitchFamily="18" charset="0"/>
                <a:cs typeface="Times New Roman" panose="02020603050405020304" pitchFamily="18" charset="0"/>
              </a:rPr>
              <a:t>CRISP-DM</a:t>
            </a:r>
          </a:p>
        </p:txBody>
      </p:sp>
      <p:pic>
        <p:nvPicPr>
          <p:cNvPr id="2" name="Picture 1">
            <a:extLst>
              <a:ext uri="{FF2B5EF4-FFF2-40B4-BE49-F238E27FC236}">
                <a16:creationId xmlns:a16="http://schemas.microsoft.com/office/drawing/2014/main" id="{AB68417C-0F25-48A1-A90D-A142A1216B84}"/>
              </a:ext>
            </a:extLst>
          </p:cNvPr>
          <p:cNvPicPr>
            <a:picLocks noChangeAspect="1"/>
          </p:cNvPicPr>
          <p:nvPr/>
        </p:nvPicPr>
        <p:blipFill>
          <a:blip r:embed="rId2"/>
          <a:stretch>
            <a:fillRect/>
          </a:stretch>
        </p:blipFill>
        <p:spPr>
          <a:xfrm>
            <a:off x="2286000" y="914400"/>
            <a:ext cx="4919662" cy="4919662"/>
          </a:xfrm>
          <a:prstGeom prst="rect">
            <a:avLst/>
          </a:prstGeom>
        </p:spPr>
      </p:pic>
      <p:sp>
        <p:nvSpPr>
          <p:cNvPr id="3" name="TextBox 2">
            <a:extLst>
              <a:ext uri="{FF2B5EF4-FFF2-40B4-BE49-F238E27FC236}">
                <a16:creationId xmlns:a16="http://schemas.microsoft.com/office/drawing/2014/main" id="{AB4A9A3A-B194-43D8-ABA9-22DA28868546}"/>
              </a:ext>
            </a:extLst>
          </p:cNvPr>
          <p:cNvSpPr txBox="1"/>
          <p:nvPr/>
        </p:nvSpPr>
        <p:spPr>
          <a:xfrm>
            <a:off x="7172324" y="5382399"/>
            <a:ext cx="1828800" cy="553998"/>
          </a:xfrm>
          <a:prstGeom prst="rect">
            <a:avLst/>
          </a:prstGeom>
          <a:noFill/>
        </p:spPr>
        <p:txBody>
          <a:bodyPr wrap="square" rtlCol="0">
            <a:spAutoFit/>
          </a:bodyPr>
          <a:lstStyle/>
          <a:p>
            <a:r>
              <a:rPr lang="en-US" sz="1000" dirty="0">
                <a:hlinkClick r:id="rId3"/>
              </a:rPr>
              <a:t>https://www.researchgate.net/figure/CRISP-DM-process-model_fig3_261307514</a:t>
            </a:r>
            <a:endParaRPr lang="en-US" sz="1000" dirty="0"/>
          </a:p>
        </p:txBody>
      </p:sp>
    </p:spTree>
    <p:extLst>
      <p:ext uri="{BB962C8B-B14F-4D97-AF65-F5344CB8AC3E}">
        <p14:creationId xmlns:p14="http://schemas.microsoft.com/office/powerpoint/2010/main" val="27938406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CBAEA3-3540-4410-A42C-164733B5C169}">
  <ds:schemaRefs>
    <ds:schemaRef ds:uri="http://schemas.microsoft.com/sharepoint/v3/contenttype/forms"/>
  </ds:schemaRefs>
</ds:datastoreItem>
</file>

<file path=customXml/itemProps2.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DED896D-4F34-4924-85C5-31CFF61C77F8}">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1132</Words>
  <Application>Microsoft Office PowerPoint</Application>
  <PresentationFormat>On-screen Show (4:3)</PresentationFormat>
  <Paragraphs>208</Paragraphs>
  <Slides>41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Agency FB</vt:lpstr>
      <vt:lpstr>Algerian</vt:lpstr>
      <vt:lpstr>Arial</vt:lpstr>
      <vt:lpstr>Bernard MT Condensed</vt:lpstr>
      <vt:lpstr>Book Antiqua</vt:lpstr>
      <vt:lpstr>Calibri</vt:lpstr>
      <vt:lpstr>Times New Roman</vt:lpstr>
      <vt:lpstr>Wingdings</vt:lpstr>
      <vt:lpstr>GW_Photography_Campus_0</vt:lpstr>
      <vt:lpstr>PowerPoint Presentation</vt:lpstr>
      <vt:lpstr>Lecture Links</vt:lpstr>
      <vt:lpstr>Outline</vt:lpstr>
      <vt:lpstr>Class Administration/Tech Stack</vt:lpstr>
      <vt:lpstr>Data Science Overview</vt:lpstr>
      <vt:lpstr>Data Science Overview</vt:lpstr>
      <vt:lpstr>Data Science Overview</vt:lpstr>
      <vt:lpstr>PowerPoint Presentation</vt:lpstr>
      <vt:lpstr>Data Science Overview</vt:lpstr>
      <vt:lpstr>PowerPoint Presentation</vt:lpstr>
      <vt:lpstr>Exercise: What you think? Get in Groups of Five   What about these makes sense, what doesn’t and what would you draw…  </vt:lpstr>
      <vt:lpstr>LIFECYCLE OF THE CLASS</vt:lpstr>
      <vt:lpstr>Epicycle of Data Science </vt:lpstr>
      <vt:lpstr>Data Science Overview</vt:lpstr>
      <vt:lpstr>Epicycle at Each Stage </vt:lpstr>
      <vt:lpstr>Research Practices Key to Question Definition/Expectations</vt:lpstr>
      <vt:lpstr>Research Techniques</vt:lpstr>
      <vt:lpstr>Research Techniques</vt:lpstr>
      <vt:lpstr>Research Techniques</vt:lpstr>
      <vt:lpstr>PowerPoint Presentation</vt:lpstr>
      <vt:lpstr>PowerPoint Presentation</vt:lpstr>
      <vt:lpstr>Week 2 - 9.02  </vt:lpstr>
      <vt:lpstr>Exercise</vt:lpstr>
      <vt:lpstr>Landscape of Data Science</vt:lpstr>
      <vt:lpstr>Types of Data Scientists</vt:lpstr>
      <vt:lpstr>Types of Data Scientists </vt:lpstr>
      <vt:lpstr>Fields of Focus </vt:lpstr>
      <vt:lpstr>PowerPoint Presentation</vt:lpstr>
      <vt:lpstr>PowerPoint Presentation</vt:lpstr>
      <vt:lpstr>Data Science Overview</vt:lpstr>
      <vt:lpstr>Data Science Overview: Data Analytics (Science) Levels</vt:lpstr>
      <vt:lpstr>Charter Review </vt:lpstr>
      <vt:lpstr>Project Management Documentation </vt:lpstr>
      <vt:lpstr>Assignment</vt:lpstr>
      <vt:lpstr>Week 2 - 9.04</vt:lpstr>
      <vt:lpstr>Problem Solving and Teamwork</vt:lpstr>
      <vt:lpstr>General Problem Solving Hints</vt:lpstr>
      <vt:lpstr>Specific Problem Solving Strategies</vt:lpstr>
      <vt:lpstr>The Four Questions Problem Solving</vt:lpstr>
      <vt:lpstr>Answer the Four Questions</vt:lpstr>
      <vt:lpstr>Now Solve the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2010-04-19T20:44:32Z</dcterms:created>
  <dcterms:modified xsi:type="dcterms:W3CDTF">2019-08-27T19:41:50Z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0x010100845CBBF65F9F714BA6B7672F506B2B6E</vt:lpwstr>
  </property>
</Properties>
</file>